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8" r:id="rId2"/>
    <p:sldId id="287" r:id="rId3"/>
    <p:sldId id="288" r:id="rId4"/>
    <p:sldId id="320" r:id="rId5"/>
    <p:sldId id="344" r:id="rId6"/>
    <p:sldId id="343" r:id="rId7"/>
    <p:sldId id="345" r:id="rId8"/>
    <p:sldId id="337" r:id="rId9"/>
    <p:sldId id="340" r:id="rId10"/>
    <p:sldId id="350" r:id="rId11"/>
    <p:sldId id="338" r:id="rId12"/>
    <p:sldId id="351" r:id="rId13"/>
    <p:sldId id="354" r:id="rId14"/>
    <p:sldId id="352" r:id="rId15"/>
    <p:sldId id="353" r:id="rId16"/>
    <p:sldId id="339" r:id="rId17"/>
    <p:sldId id="349" r:id="rId18"/>
    <p:sldId id="342" r:id="rId19"/>
    <p:sldId id="328" r:id="rId20"/>
    <p:sldId id="336" r:id="rId21"/>
    <p:sldId id="319" r:id="rId22"/>
    <p:sldId id="34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542FC52-0219-4264-B854-5FFFCD264543}">
          <p14:sldIdLst>
            <p14:sldId id="318"/>
            <p14:sldId id="287"/>
          </p14:sldIdLst>
        </p14:section>
        <p14:section name="Introduction" id="{4AA8C996-8017-4E78-9458-CD3B85AF7C24}">
          <p14:sldIdLst>
            <p14:sldId id="288"/>
            <p14:sldId id="320"/>
            <p14:sldId id="344"/>
            <p14:sldId id="343"/>
            <p14:sldId id="345"/>
          </p14:sldIdLst>
        </p14:section>
        <p14:section name="Related work" id="{808D791E-D7B5-4808-9EEE-9BB371396C47}">
          <p14:sldIdLst>
            <p14:sldId id="337"/>
            <p14:sldId id="340"/>
            <p14:sldId id="350"/>
          </p14:sldIdLst>
        </p14:section>
        <p14:section name="Metohdology" id="{9630BF2D-1554-4874-B95F-928F74BD77BC}">
          <p14:sldIdLst>
            <p14:sldId id="338"/>
            <p14:sldId id="351"/>
            <p14:sldId id="354"/>
            <p14:sldId id="352"/>
            <p14:sldId id="353"/>
          </p14:sldIdLst>
        </p14:section>
        <p14:section name="Scheduling" id="{CCAC2592-B684-47E7-A781-C5119898B953}">
          <p14:sldIdLst>
            <p14:sldId id="339"/>
            <p14:sldId id="349"/>
            <p14:sldId id="342"/>
            <p14:sldId id="328"/>
            <p14:sldId id="336"/>
            <p14:sldId id="319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6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E6E6E6"/>
    <a:srgbClr val="E7661C"/>
    <a:srgbClr val="EBA123"/>
    <a:srgbClr val="A8A8A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57046-DEE1-4FF3-B45F-1BA6A55B535B}" v="17" dt="2023-03-25T04:01:15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122" y="387"/>
      </p:cViewPr>
      <p:guideLst>
        <p:guide orient="horz" pos="2160"/>
        <p:guide pos="3840"/>
        <p:guide orient="horz" pos="346"/>
        <p:guide orient="horz" pos="3974"/>
        <p:guide pos="325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54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35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sv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CC5F07-5256-4691-97FF-2CDDBB239479}"/>
              </a:ext>
            </a:extLst>
          </p:cNvPr>
          <p:cNvSpPr txBox="1"/>
          <p:nvPr/>
        </p:nvSpPr>
        <p:spPr>
          <a:xfrm>
            <a:off x="302097" y="2624933"/>
            <a:ext cx="6938118" cy="1762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Overpass" pitchFamily="2" charset="0"/>
                <a:ea typeface="未来荧黑 Normal" panose="020B0400000000000000" pitchFamily="34" charset="-122"/>
              </a:rPr>
              <a:t>Traffic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300" dirty="0">
                <a:solidFill>
                  <a:srgbClr val="F2F2F2">
                    <a:lumMod val="25000"/>
                  </a:srgbClr>
                </a:solidFill>
                <a:latin typeface="Overpass" pitchFamily="2" charset="0"/>
                <a:ea typeface="未来荧黑 Normal" panose="020B0400000000000000" pitchFamily="34" charset="-122"/>
              </a:rPr>
              <a:t>Detection &amp; Recognition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Overpass" pitchFamily="2" charset="0"/>
              <a:ea typeface="未来荧黑 Normal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600324-80D0-4017-1873-4F6272B0E807}"/>
              </a:ext>
            </a:extLst>
          </p:cNvPr>
          <p:cNvSpPr txBox="1"/>
          <p:nvPr/>
        </p:nvSpPr>
        <p:spPr>
          <a:xfrm>
            <a:off x="493671" y="5196674"/>
            <a:ext cx="3075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Group Members</a:t>
            </a:r>
          </a:p>
          <a:p>
            <a:pPr>
              <a:defRPr/>
            </a:pPr>
            <a:r>
              <a:rPr lang="zh-CN" altLang="en-US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樊斯特 </a:t>
            </a:r>
            <a:r>
              <a:rPr lang="en-US" altLang="zh-CN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12111624</a:t>
            </a:r>
          </a:p>
          <a:p>
            <a:pPr>
              <a:defRPr/>
            </a:pPr>
            <a:r>
              <a:rPr lang="zh-CN" altLang="en-US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肖佳辰 </a:t>
            </a:r>
            <a:r>
              <a:rPr lang="en-US" altLang="zh-CN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12112012</a:t>
            </a:r>
            <a:endParaRPr lang="zh-CN" altLang="en-US" sz="2800" dirty="0">
              <a:solidFill>
                <a:prstClr val="black"/>
              </a:solidFill>
              <a:latin typeface="未来荧黑 Normal" panose="020B0400000000000000" pitchFamily="34" charset="-122"/>
              <a:ea typeface="未来荧黑 Normal" panose="020B04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57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9D4CC0-8E7D-E86B-1CC7-326F8DA1429D}"/>
              </a:ext>
            </a:extLst>
          </p:cNvPr>
          <p:cNvSpPr txBox="1"/>
          <p:nvPr/>
        </p:nvSpPr>
        <p:spPr>
          <a:xfrm>
            <a:off x="98425" y="6211669"/>
            <a:ext cx="11995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[1] Song W,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 neue"/>
              </a:rPr>
              <a:t>Suandi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 SA. TSR-YOLO: A Chinese Traffic Sign Recognition Algorithm for Intelligent Vehicles in Complex Scenes. </a:t>
            </a:r>
            <a:r>
              <a:rPr lang="en-US" b="0" i="1" dirty="0">
                <a:solidFill>
                  <a:srgbClr val="222222"/>
                </a:solidFill>
                <a:effectLst/>
                <a:latin typeface="helvetica neue"/>
              </a:rPr>
              <a:t>Sensors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. 2023; 23(2):749. https://doi.org/10.3390/s23020749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515938" y="549275"/>
            <a:ext cx="2169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YOLOv8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684BE9-79F0-81AC-6E0E-FD6A9177A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87" y="1239149"/>
            <a:ext cx="5664026" cy="49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1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C7F09F5-DDEF-4959-AD4B-F112F5A7F22C}"/>
              </a:ext>
            </a:extLst>
          </p:cNvPr>
          <p:cNvSpPr/>
          <p:nvPr/>
        </p:nvSpPr>
        <p:spPr>
          <a:xfrm>
            <a:off x="10171173" y="0"/>
            <a:ext cx="2020826" cy="6858000"/>
          </a:xfrm>
          <a:custGeom>
            <a:avLst/>
            <a:gdLst>
              <a:gd name="connsiteX0" fmla="*/ 108571 w 2020826"/>
              <a:gd name="connsiteY0" fmla="*/ 0 h 6858000"/>
              <a:gd name="connsiteX1" fmla="*/ 2020826 w 2020826"/>
              <a:gd name="connsiteY1" fmla="*/ 0 h 6858000"/>
              <a:gd name="connsiteX2" fmla="*/ 2020826 w 2020826"/>
              <a:gd name="connsiteY2" fmla="*/ 6858000 h 6858000"/>
              <a:gd name="connsiteX3" fmla="*/ 0 w 2020826"/>
              <a:gd name="connsiteY3" fmla="*/ 6858000 h 6858000"/>
              <a:gd name="connsiteX4" fmla="*/ 325674 w 2020826"/>
              <a:gd name="connsiteY4" fmla="*/ 5547360 h 6858000"/>
              <a:gd name="connsiteX5" fmla="*/ 1483914 w 2020826"/>
              <a:gd name="connsiteY5" fmla="*/ 5288280 h 6858000"/>
              <a:gd name="connsiteX6" fmla="*/ 920034 w 2020826"/>
              <a:gd name="connsiteY6" fmla="*/ 4130040 h 6858000"/>
              <a:gd name="connsiteX7" fmla="*/ 539034 w 2020826"/>
              <a:gd name="connsiteY7" fmla="*/ 1630680 h 6858000"/>
              <a:gd name="connsiteX8" fmla="*/ 1285794 w 2020826"/>
              <a:gd name="connsiteY8" fmla="*/ 563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26" h="6858000">
                <a:moveTo>
                  <a:pt x="108571" y="0"/>
                </a:moveTo>
                <a:lnTo>
                  <a:pt x="2020826" y="0"/>
                </a:lnTo>
                <a:lnTo>
                  <a:pt x="2020826" y="6858000"/>
                </a:lnTo>
                <a:lnTo>
                  <a:pt x="0" y="6858000"/>
                </a:lnTo>
                <a:lnTo>
                  <a:pt x="325674" y="5547360"/>
                </a:lnTo>
                <a:lnTo>
                  <a:pt x="1483914" y="5288280"/>
                </a:lnTo>
                <a:lnTo>
                  <a:pt x="920034" y="4130040"/>
                </a:lnTo>
                <a:lnTo>
                  <a:pt x="539034" y="1630680"/>
                </a:lnTo>
                <a:lnTo>
                  <a:pt x="1285794" y="563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769EFA-D4C0-40D1-9587-DA975697F139}"/>
              </a:ext>
            </a:extLst>
          </p:cNvPr>
          <p:cNvSpPr/>
          <p:nvPr/>
        </p:nvSpPr>
        <p:spPr>
          <a:xfrm>
            <a:off x="1" y="0"/>
            <a:ext cx="1978765" cy="6858000"/>
          </a:xfrm>
          <a:custGeom>
            <a:avLst/>
            <a:gdLst>
              <a:gd name="connsiteX0" fmla="*/ 0 w 1978765"/>
              <a:gd name="connsiteY0" fmla="*/ 0 h 6858000"/>
              <a:gd name="connsiteX1" fmla="*/ 1978765 w 1978765"/>
              <a:gd name="connsiteY1" fmla="*/ 0 h 6858000"/>
              <a:gd name="connsiteX2" fmla="*/ 1765755 w 1978765"/>
              <a:gd name="connsiteY2" fmla="*/ 1158240 h 6858000"/>
              <a:gd name="connsiteX3" fmla="*/ 1095195 w 1978765"/>
              <a:gd name="connsiteY3" fmla="*/ 1402080 h 6858000"/>
              <a:gd name="connsiteX4" fmla="*/ 394155 w 1978765"/>
              <a:gd name="connsiteY4" fmla="*/ 2118360 h 6858000"/>
              <a:gd name="connsiteX5" fmla="*/ 1232355 w 1978765"/>
              <a:gd name="connsiteY5" fmla="*/ 3429000 h 6858000"/>
              <a:gd name="connsiteX6" fmla="*/ 1811475 w 1978765"/>
              <a:gd name="connsiteY6" fmla="*/ 3810000 h 6858000"/>
              <a:gd name="connsiteX7" fmla="*/ 1491435 w 1978765"/>
              <a:gd name="connsiteY7" fmla="*/ 6096000 h 6858000"/>
              <a:gd name="connsiteX8" fmla="*/ 1647507 w 1978765"/>
              <a:gd name="connsiteY8" fmla="*/ 6858000 h 6858000"/>
              <a:gd name="connsiteX9" fmla="*/ 0 w 197876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765" h="6858000">
                <a:moveTo>
                  <a:pt x="0" y="0"/>
                </a:moveTo>
                <a:lnTo>
                  <a:pt x="1978765" y="0"/>
                </a:lnTo>
                <a:lnTo>
                  <a:pt x="1765755" y="1158240"/>
                </a:lnTo>
                <a:lnTo>
                  <a:pt x="1095195" y="1402080"/>
                </a:lnTo>
                <a:lnTo>
                  <a:pt x="394155" y="2118360"/>
                </a:lnTo>
                <a:lnTo>
                  <a:pt x="1232355" y="3429000"/>
                </a:lnTo>
                <a:lnTo>
                  <a:pt x="1811475" y="3810000"/>
                </a:lnTo>
                <a:lnTo>
                  <a:pt x="1491435" y="6096000"/>
                </a:lnTo>
                <a:lnTo>
                  <a:pt x="164750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C243843B-3B54-432C-95C1-88BA29BB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692"/>
          <a:stretch>
            <a:fillRect/>
          </a:stretch>
        </p:blipFill>
        <p:spPr>
          <a:xfrm rot="3632646">
            <a:off x="7261466" y="544830"/>
            <a:ext cx="6859885" cy="6181200"/>
          </a:xfrm>
          <a:custGeom>
            <a:avLst/>
            <a:gdLst>
              <a:gd name="connsiteX0" fmla="*/ 0 w 6859885"/>
              <a:gd name="connsiteY0" fmla="*/ 1781723 h 6181200"/>
              <a:gd name="connsiteX1" fmla="*/ 1006241 w 6859885"/>
              <a:gd name="connsiteY1" fmla="*/ 0 h 6181200"/>
              <a:gd name="connsiteX2" fmla="*/ 6859885 w 6859885"/>
              <a:gd name="connsiteY2" fmla="*/ 3305888 h 6181200"/>
              <a:gd name="connsiteX3" fmla="*/ 6859885 w 6859885"/>
              <a:gd name="connsiteY3" fmla="*/ 3581120 h 6181200"/>
              <a:gd name="connsiteX4" fmla="*/ 5391471 w 6859885"/>
              <a:gd name="connsiteY4" fmla="*/ 6181200 h 6181200"/>
              <a:gd name="connsiteX5" fmla="*/ 0 w 6859885"/>
              <a:gd name="connsiteY5" fmla="*/ 6181200 h 61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885" h="6181200">
                <a:moveTo>
                  <a:pt x="0" y="1781723"/>
                </a:moveTo>
                <a:lnTo>
                  <a:pt x="1006241" y="0"/>
                </a:lnTo>
                <a:lnTo>
                  <a:pt x="6859885" y="3305888"/>
                </a:lnTo>
                <a:lnTo>
                  <a:pt x="6859885" y="3581120"/>
                </a:lnTo>
                <a:lnTo>
                  <a:pt x="5391471" y="6181200"/>
                </a:lnTo>
                <a:lnTo>
                  <a:pt x="0" y="6181200"/>
                </a:lnTo>
                <a:close/>
              </a:path>
            </a:pathLst>
          </a:cu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EBCFBD0-17C7-4754-9380-82E4CA0E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86"/>
          <a:stretch>
            <a:fillRect/>
          </a:stretch>
        </p:blipFill>
        <p:spPr>
          <a:xfrm rot="737125">
            <a:off x="-3621919" y="-823008"/>
            <a:ext cx="6759429" cy="9238303"/>
          </a:xfrm>
          <a:custGeom>
            <a:avLst/>
            <a:gdLst>
              <a:gd name="connsiteX0" fmla="*/ 0 w 6759429"/>
              <a:gd name="connsiteY0" fmla="*/ 6782788 h 9238303"/>
              <a:gd name="connsiteX1" fmla="*/ 534734 w 6759429"/>
              <a:gd name="connsiteY1" fmla="*/ 9238303 h 9238303"/>
              <a:gd name="connsiteX2" fmla="*/ 0 w 6759429"/>
              <a:gd name="connsiteY2" fmla="*/ 9238303 h 9238303"/>
              <a:gd name="connsiteX3" fmla="*/ 2827062 w 6759429"/>
              <a:gd name="connsiteY3" fmla="*/ 856346 h 9238303"/>
              <a:gd name="connsiteX4" fmla="*/ 6759429 w 6759429"/>
              <a:gd name="connsiteY4" fmla="*/ 0 h 9238303"/>
              <a:gd name="connsiteX5" fmla="*/ 6759429 w 6759429"/>
              <a:gd name="connsiteY5" fmla="*/ 7016773 h 9238303"/>
              <a:gd name="connsiteX6" fmla="*/ 4285912 w 6759429"/>
              <a:gd name="connsiteY6" fmla="*/ 7555427 h 92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9429" h="9238303">
                <a:moveTo>
                  <a:pt x="0" y="6782788"/>
                </a:moveTo>
                <a:lnTo>
                  <a:pt x="534734" y="9238303"/>
                </a:lnTo>
                <a:lnTo>
                  <a:pt x="0" y="9238303"/>
                </a:lnTo>
                <a:close/>
                <a:moveTo>
                  <a:pt x="2827062" y="856346"/>
                </a:moveTo>
                <a:lnTo>
                  <a:pt x="6759429" y="0"/>
                </a:lnTo>
                <a:lnTo>
                  <a:pt x="6759429" y="7016773"/>
                </a:lnTo>
                <a:lnTo>
                  <a:pt x="4285912" y="7555427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485484"/>
            <a:ext cx="2831940" cy="52035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5E6D88A-4AE7-4D47-A542-489C55D14EE5}"/>
              </a:ext>
            </a:extLst>
          </p:cNvPr>
          <p:cNvGrpSpPr/>
          <p:nvPr/>
        </p:nvGrpSpPr>
        <p:grpSpPr>
          <a:xfrm>
            <a:off x="4290058" y="1984494"/>
            <a:ext cx="3611886" cy="1786036"/>
            <a:chOff x="479321" y="2289294"/>
            <a:chExt cx="3611886" cy="178603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3BCAF4-D11F-4A3D-AB13-4CE6658F4E6E}"/>
                </a:ext>
              </a:extLst>
            </p:cNvPr>
            <p:cNvSpPr txBox="1"/>
            <p:nvPr/>
          </p:nvSpPr>
          <p:spPr>
            <a:xfrm>
              <a:off x="479321" y="3428999"/>
              <a:ext cx="3611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D4DCA9-4813-4112-BD9C-4EAA5942E610}"/>
                </a:ext>
              </a:extLst>
            </p:cNvPr>
            <p:cNvSpPr/>
            <p:nvPr/>
          </p:nvSpPr>
          <p:spPr>
            <a:xfrm>
              <a:off x="1585392" y="2289294"/>
              <a:ext cx="1399743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b="0" i="0" u="none" strike="noStrike" kern="1200" cap="none" spc="100" normalizeH="0" baseline="0" noProof="0" dirty="0">
                  <a:ln>
                    <a:noFill/>
                  </a:ln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03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49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514848" y="336575"/>
            <a:ext cx="5137689" cy="1238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Data Preprocessing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Lato Black" panose="020F0A02020204030203" pitchFamily="34" charset="0"/>
                <a:ea typeface="思源黑体 CN Heavy" panose="020B0A00000000000000" pitchFamily="34" charset="-122"/>
                <a:cs typeface="+mn-cs"/>
              </a:rPr>
              <a:t>JSON-Text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C579D9-936C-8DD7-8D0E-8F2DCB8A5FB7}"/>
              </a:ext>
            </a:extLst>
          </p:cNvPr>
          <p:cNvSpPr txBox="1"/>
          <p:nvPr/>
        </p:nvSpPr>
        <p:spPr>
          <a:xfrm>
            <a:off x="290920" y="1567138"/>
            <a:ext cx="51570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"3344": {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"path": "train/3344.jpg",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"id": 3344,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"objects": [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bbox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    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xmin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1775.0,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    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ymin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897.0,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    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xmax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1822.0,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    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ymax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949.0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},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"category": "pl60"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},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0539F7-F293-09FD-02D8-8C1F4A6F3947}"/>
              </a:ext>
            </a:extLst>
          </p:cNvPr>
          <p:cNvSpPr txBox="1"/>
          <p:nvPr/>
        </p:nvSpPr>
        <p:spPr>
          <a:xfrm>
            <a:off x="7699965" y="2292191"/>
            <a:ext cx="4393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14 0.878173828125 0.45068359375 0.02294921875 0.025390625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BBB4216-5129-AD8B-C63C-553F2657E23B}"/>
              </a:ext>
            </a:extLst>
          </p:cNvPr>
          <p:cNvSpPr/>
          <p:nvPr/>
        </p:nvSpPr>
        <p:spPr>
          <a:xfrm>
            <a:off x="5857103" y="3369276"/>
            <a:ext cx="1631092" cy="2306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5B1B98-5AA3-C2C5-52F6-2FDEE92E895F}"/>
              </a:ext>
            </a:extLst>
          </p:cNvPr>
          <p:cNvSpPr/>
          <p:nvPr/>
        </p:nvSpPr>
        <p:spPr>
          <a:xfrm>
            <a:off x="290920" y="2938522"/>
            <a:ext cx="1351005" cy="1296751"/>
          </a:xfrm>
          <a:prstGeom prst="rect">
            <a:avLst/>
          </a:prstGeom>
          <a:noFill/>
          <a:ln w="76200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9DA8EE-EB20-F622-8113-DC3980D10218}"/>
              </a:ext>
            </a:extLst>
          </p:cNvPr>
          <p:cNvSpPr/>
          <p:nvPr/>
        </p:nvSpPr>
        <p:spPr>
          <a:xfrm>
            <a:off x="8977720" y="3155625"/>
            <a:ext cx="1351005" cy="1296751"/>
          </a:xfrm>
          <a:prstGeom prst="rect">
            <a:avLst/>
          </a:prstGeom>
          <a:noFill/>
          <a:ln w="76200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B9A89A6-55B1-B3C8-56F2-C1D9F09B6A6E}"/>
              </a:ext>
            </a:extLst>
          </p:cNvPr>
          <p:cNvSpPr/>
          <p:nvPr/>
        </p:nvSpPr>
        <p:spPr>
          <a:xfrm>
            <a:off x="9579081" y="3718143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06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515938" y="549275"/>
            <a:ext cx="5137689" cy="1238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Data Preprocessing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Lato Black" panose="020F0A02020204030203" pitchFamily="34" charset="0"/>
                <a:ea typeface="思源黑体 CN Heavy" panose="020B0A00000000000000" pitchFamily="34" charset="-122"/>
                <a:cs typeface="+mn-cs"/>
              </a:rPr>
              <a:t>Data Augmentation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CF1AEC-C51D-8167-7D65-1AFD4EF9E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128" y="1585190"/>
            <a:ext cx="3958746" cy="11681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E0EB27-7B89-759F-99A3-30110D16D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342" y="2956231"/>
            <a:ext cx="3610232" cy="36102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607EF7-A93F-79E8-517C-6CB37F05D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831" y="2894637"/>
            <a:ext cx="3610232" cy="36102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E5F039-1E9E-CAA1-807D-0170573F8A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29" y="2894637"/>
            <a:ext cx="3517885" cy="2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7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8B8F5A-EBBB-B468-0F9D-5EF1BCC40FDA}"/>
              </a:ext>
            </a:extLst>
          </p:cNvPr>
          <p:cNvSpPr txBox="1"/>
          <p:nvPr/>
        </p:nvSpPr>
        <p:spPr>
          <a:xfrm>
            <a:off x="515938" y="1629584"/>
            <a:ext cx="11160126" cy="341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Model Selection: Faster R-CNN, TSR-YOLO, YOLOv8n, YOLOv8x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Environment: 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GPULab02 Server for Teaching in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Dept.CSE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Intel(R) Xeon(R) Gold 6240 CPU \@ 2.60GHz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Control the Hyper-params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9D4CC0-8E7D-E86B-1CC7-326F8DA1429D}"/>
              </a:ext>
            </a:extLst>
          </p:cNvPr>
          <p:cNvSpPr txBox="1"/>
          <p:nvPr/>
        </p:nvSpPr>
        <p:spPr>
          <a:xfrm>
            <a:off x="98425" y="6211669"/>
            <a:ext cx="11995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[1] Song W,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 neue"/>
              </a:rPr>
              <a:t>Suandi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 SA. TSR-YOLO: A Chinese Traffic Sign Recognition Algorithm for Intelligent Vehicles in Complex Scenes. </a:t>
            </a:r>
            <a:r>
              <a:rPr lang="en-US" b="0" i="1" dirty="0">
                <a:solidFill>
                  <a:srgbClr val="222222"/>
                </a:solidFill>
                <a:effectLst/>
                <a:latin typeface="helvetica neue"/>
              </a:rPr>
              <a:t>Sensors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. 2023; 23(2):749. https://doi.org/10.3390/s23020749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515938" y="549275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Model Training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087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8B8F5A-EBBB-B468-0F9D-5EF1BCC40FDA}"/>
              </a:ext>
            </a:extLst>
          </p:cNvPr>
          <p:cNvSpPr txBox="1"/>
          <p:nvPr/>
        </p:nvSpPr>
        <p:spPr>
          <a:xfrm>
            <a:off x="515938" y="1629584"/>
            <a:ext cx="11160126" cy="412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State-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of-the-art basic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Model: YOLOv8x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Compared: Faster R-CNN,TSR-YOLO, YOLOv8n, YOLOv8x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L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ight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-weight BECA attention mechanism refining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Similar 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idea from how TSR-YOLO refines YOLOv4-tiny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Extended custom datasets, as a compliment of TT1000K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9D4CC0-8E7D-E86B-1CC7-326F8DA1429D}"/>
              </a:ext>
            </a:extLst>
          </p:cNvPr>
          <p:cNvSpPr txBox="1"/>
          <p:nvPr/>
        </p:nvSpPr>
        <p:spPr>
          <a:xfrm>
            <a:off x="98425" y="6211669"/>
            <a:ext cx="11995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[1] Song W,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 neue"/>
              </a:rPr>
              <a:t>Suandi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 SA. TSR-YOLO: A Chinese Traffic Sign Recognition Algorithm for Intelligent Vehicles in Complex Scenes. </a:t>
            </a:r>
            <a:r>
              <a:rPr lang="en-US" b="0" i="1" dirty="0">
                <a:solidFill>
                  <a:srgbClr val="222222"/>
                </a:solidFill>
                <a:effectLst/>
                <a:latin typeface="helvetica neue"/>
              </a:rPr>
              <a:t>Sensors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. 2023; 23(2):749. https://doi.org/10.3390/s23020749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515938" y="549275"/>
            <a:ext cx="4592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Model Improving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001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C7F09F5-DDEF-4959-AD4B-F112F5A7F22C}"/>
              </a:ext>
            </a:extLst>
          </p:cNvPr>
          <p:cNvSpPr/>
          <p:nvPr/>
        </p:nvSpPr>
        <p:spPr>
          <a:xfrm>
            <a:off x="10171173" y="0"/>
            <a:ext cx="2020826" cy="6858000"/>
          </a:xfrm>
          <a:custGeom>
            <a:avLst/>
            <a:gdLst>
              <a:gd name="connsiteX0" fmla="*/ 108571 w 2020826"/>
              <a:gd name="connsiteY0" fmla="*/ 0 h 6858000"/>
              <a:gd name="connsiteX1" fmla="*/ 2020826 w 2020826"/>
              <a:gd name="connsiteY1" fmla="*/ 0 h 6858000"/>
              <a:gd name="connsiteX2" fmla="*/ 2020826 w 2020826"/>
              <a:gd name="connsiteY2" fmla="*/ 6858000 h 6858000"/>
              <a:gd name="connsiteX3" fmla="*/ 0 w 2020826"/>
              <a:gd name="connsiteY3" fmla="*/ 6858000 h 6858000"/>
              <a:gd name="connsiteX4" fmla="*/ 325674 w 2020826"/>
              <a:gd name="connsiteY4" fmla="*/ 5547360 h 6858000"/>
              <a:gd name="connsiteX5" fmla="*/ 1483914 w 2020826"/>
              <a:gd name="connsiteY5" fmla="*/ 5288280 h 6858000"/>
              <a:gd name="connsiteX6" fmla="*/ 920034 w 2020826"/>
              <a:gd name="connsiteY6" fmla="*/ 4130040 h 6858000"/>
              <a:gd name="connsiteX7" fmla="*/ 539034 w 2020826"/>
              <a:gd name="connsiteY7" fmla="*/ 1630680 h 6858000"/>
              <a:gd name="connsiteX8" fmla="*/ 1285794 w 2020826"/>
              <a:gd name="connsiteY8" fmla="*/ 563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26" h="6858000">
                <a:moveTo>
                  <a:pt x="108571" y="0"/>
                </a:moveTo>
                <a:lnTo>
                  <a:pt x="2020826" y="0"/>
                </a:lnTo>
                <a:lnTo>
                  <a:pt x="2020826" y="6858000"/>
                </a:lnTo>
                <a:lnTo>
                  <a:pt x="0" y="6858000"/>
                </a:lnTo>
                <a:lnTo>
                  <a:pt x="325674" y="5547360"/>
                </a:lnTo>
                <a:lnTo>
                  <a:pt x="1483914" y="5288280"/>
                </a:lnTo>
                <a:lnTo>
                  <a:pt x="920034" y="4130040"/>
                </a:lnTo>
                <a:lnTo>
                  <a:pt x="539034" y="1630680"/>
                </a:lnTo>
                <a:lnTo>
                  <a:pt x="1285794" y="563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769EFA-D4C0-40D1-9587-DA975697F139}"/>
              </a:ext>
            </a:extLst>
          </p:cNvPr>
          <p:cNvSpPr/>
          <p:nvPr/>
        </p:nvSpPr>
        <p:spPr>
          <a:xfrm>
            <a:off x="1" y="0"/>
            <a:ext cx="1978765" cy="6858000"/>
          </a:xfrm>
          <a:custGeom>
            <a:avLst/>
            <a:gdLst>
              <a:gd name="connsiteX0" fmla="*/ 0 w 1978765"/>
              <a:gd name="connsiteY0" fmla="*/ 0 h 6858000"/>
              <a:gd name="connsiteX1" fmla="*/ 1978765 w 1978765"/>
              <a:gd name="connsiteY1" fmla="*/ 0 h 6858000"/>
              <a:gd name="connsiteX2" fmla="*/ 1765755 w 1978765"/>
              <a:gd name="connsiteY2" fmla="*/ 1158240 h 6858000"/>
              <a:gd name="connsiteX3" fmla="*/ 1095195 w 1978765"/>
              <a:gd name="connsiteY3" fmla="*/ 1402080 h 6858000"/>
              <a:gd name="connsiteX4" fmla="*/ 394155 w 1978765"/>
              <a:gd name="connsiteY4" fmla="*/ 2118360 h 6858000"/>
              <a:gd name="connsiteX5" fmla="*/ 1232355 w 1978765"/>
              <a:gd name="connsiteY5" fmla="*/ 3429000 h 6858000"/>
              <a:gd name="connsiteX6" fmla="*/ 1811475 w 1978765"/>
              <a:gd name="connsiteY6" fmla="*/ 3810000 h 6858000"/>
              <a:gd name="connsiteX7" fmla="*/ 1491435 w 1978765"/>
              <a:gd name="connsiteY7" fmla="*/ 6096000 h 6858000"/>
              <a:gd name="connsiteX8" fmla="*/ 1647507 w 1978765"/>
              <a:gd name="connsiteY8" fmla="*/ 6858000 h 6858000"/>
              <a:gd name="connsiteX9" fmla="*/ 0 w 197876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765" h="6858000">
                <a:moveTo>
                  <a:pt x="0" y="0"/>
                </a:moveTo>
                <a:lnTo>
                  <a:pt x="1978765" y="0"/>
                </a:lnTo>
                <a:lnTo>
                  <a:pt x="1765755" y="1158240"/>
                </a:lnTo>
                <a:lnTo>
                  <a:pt x="1095195" y="1402080"/>
                </a:lnTo>
                <a:lnTo>
                  <a:pt x="394155" y="2118360"/>
                </a:lnTo>
                <a:lnTo>
                  <a:pt x="1232355" y="3429000"/>
                </a:lnTo>
                <a:lnTo>
                  <a:pt x="1811475" y="3810000"/>
                </a:lnTo>
                <a:lnTo>
                  <a:pt x="1491435" y="6096000"/>
                </a:lnTo>
                <a:lnTo>
                  <a:pt x="164750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C243843B-3B54-432C-95C1-88BA29BB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692"/>
          <a:stretch>
            <a:fillRect/>
          </a:stretch>
        </p:blipFill>
        <p:spPr>
          <a:xfrm rot="3632646">
            <a:off x="7261466" y="544830"/>
            <a:ext cx="6859885" cy="6181200"/>
          </a:xfrm>
          <a:custGeom>
            <a:avLst/>
            <a:gdLst>
              <a:gd name="connsiteX0" fmla="*/ 0 w 6859885"/>
              <a:gd name="connsiteY0" fmla="*/ 1781723 h 6181200"/>
              <a:gd name="connsiteX1" fmla="*/ 1006241 w 6859885"/>
              <a:gd name="connsiteY1" fmla="*/ 0 h 6181200"/>
              <a:gd name="connsiteX2" fmla="*/ 6859885 w 6859885"/>
              <a:gd name="connsiteY2" fmla="*/ 3305888 h 6181200"/>
              <a:gd name="connsiteX3" fmla="*/ 6859885 w 6859885"/>
              <a:gd name="connsiteY3" fmla="*/ 3581120 h 6181200"/>
              <a:gd name="connsiteX4" fmla="*/ 5391471 w 6859885"/>
              <a:gd name="connsiteY4" fmla="*/ 6181200 h 6181200"/>
              <a:gd name="connsiteX5" fmla="*/ 0 w 6859885"/>
              <a:gd name="connsiteY5" fmla="*/ 6181200 h 61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885" h="6181200">
                <a:moveTo>
                  <a:pt x="0" y="1781723"/>
                </a:moveTo>
                <a:lnTo>
                  <a:pt x="1006241" y="0"/>
                </a:lnTo>
                <a:lnTo>
                  <a:pt x="6859885" y="3305888"/>
                </a:lnTo>
                <a:lnTo>
                  <a:pt x="6859885" y="3581120"/>
                </a:lnTo>
                <a:lnTo>
                  <a:pt x="5391471" y="6181200"/>
                </a:lnTo>
                <a:lnTo>
                  <a:pt x="0" y="6181200"/>
                </a:lnTo>
                <a:close/>
              </a:path>
            </a:pathLst>
          </a:cu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EBCFBD0-17C7-4754-9380-82E4CA0E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86"/>
          <a:stretch>
            <a:fillRect/>
          </a:stretch>
        </p:blipFill>
        <p:spPr>
          <a:xfrm rot="737125">
            <a:off x="-3621919" y="-823008"/>
            <a:ext cx="6759429" cy="9238303"/>
          </a:xfrm>
          <a:custGeom>
            <a:avLst/>
            <a:gdLst>
              <a:gd name="connsiteX0" fmla="*/ 0 w 6759429"/>
              <a:gd name="connsiteY0" fmla="*/ 6782788 h 9238303"/>
              <a:gd name="connsiteX1" fmla="*/ 534734 w 6759429"/>
              <a:gd name="connsiteY1" fmla="*/ 9238303 h 9238303"/>
              <a:gd name="connsiteX2" fmla="*/ 0 w 6759429"/>
              <a:gd name="connsiteY2" fmla="*/ 9238303 h 9238303"/>
              <a:gd name="connsiteX3" fmla="*/ 2827062 w 6759429"/>
              <a:gd name="connsiteY3" fmla="*/ 856346 h 9238303"/>
              <a:gd name="connsiteX4" fmla="*/ 6759429 w 6759429"/>
              <a:gd name="connsiteY4" fmla="*/ 0 h 9238303"/>
              <a:gd name="connsiteX5" fmla="*/ 6759429 w 6759429"/>
              <a:gd name="connsiteY5" fmla="*/ 7016773 h 9238303"/>
              <a:gd name="connsiteX6" fmla="*/ 4285912 w 6759429"/>
              <a:gd name="connsiteY6" fmla="*/ 7555427 h 92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9429" h="9238303">
                <a:moveTo>
                  <a:pt x="0" y="6782788"/>
                </a:moveTo>
                <a:lnTo>
                  <a:pt x="534734" y="9238303"/>
                </a:lnTo>
                <a:lnTo>
                  <a:pt x="0" y="9238303"/>
                </a:lnTo>
                <a:close/>
                <a:moveTo>
                  <a:pt x="2827062" y="856346"/>
                </a:moveTo>
                <a:lnTo>
                  <a:pt x="6759429" y="0"/>
                </a:lnTo>
                <a:lnTo>
                  <a:pt x="6759429" y="7016773"/>
                </a:lnTo>
                <a:lnTo>
                  <a:pt x="4285912" y="7555427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485484"/>
            <a:ext cx="2831940" cy="52035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5E6D88A-4AE7-4D47-A542-489C55D14EE5}"/>
              </a:ext>
            </a:extLst>
          </p:cNvPr>
          <p:cNvGrpSpPr/>
          <p:nvPr/>
        </p:nvGrpSpPr>
        <p:grpSpPr>
          <a:xfrm>
            <a:off x="4588217" y="1984494"/>
            <a:ext cx="3015569" cy="1786036"/>
            <a:chOff x="777480" y="2289294"/>
            <a:chExt cx="3015569" cy="178603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3BCAF4-D11F-4A3D-AB13-4CE6658F4E6E}"/>
                </a:ext>
              </a:extLst>
            </p:cNvPr>
            <p:cNvSpPr txBox="1"/>
            <p:nvPr/>
          </p:nvSpPr>
          <p:spPr>
            <a:xfrm>
              <a:off x="777480" y="3428999"/>
              <a:ext cx="30155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Scheduling</a:t>
              </a:r>
              <a:endPara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D4DCA9-4813-4112-BD9C-4EAA5942E610}"/>
                </a:ext>
              </a:extLst>
            </p:cNvPr>
            <p:cNvSpPr/>
            <p:nvPr/>
          </p:nvSpPr>
          <p:spPr>
            <a:xfrm>
              <a:off x="1585392" y="2289294"/>
              <a:ext cx="1399743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b="0" i="0" u="none" strike="noStrike" kern="1200" cap="none" spc="100" normalizeH="0" baseline="0" noProof="0" dirty="0">
                  <a:ln>
                    <a:noFill/>
                  </a:ln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</a:t>
              </a:r>
              <a:r>
                <a:rPr lang="en-US" altLang="zh-CN" sz="8000" spc="100" dirty="0"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latin typeface="Lato Black" panose="020F0A02020204030203" pitchFamily="34" charset="0"/>
                  <a:ea typeface="等线" panose="02010600030101010101" pitchFamily="2" charset="-122"/>
                </a:rPr>
                <a:t>4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177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93BA6B-3BE0-10CE-B98B-FDA8A4D31ADE}"/>
              </a:ext>
            </a:extLst>
          </p:cNvPr>
          <p:cNvSpPr txBox="1"/>
          <p:nvPr/>
        </p:nvSpPr>
        <p:spPr>
          <a:xfrm>
            <a:off x="515938" y="549275"/>
            <a:ext cx="7104830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Current Progress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400-Epoch YOLOv8n/YOLOv8x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0C436B-997C-0105-7C25-9D33594828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636"/>
          <a:stretch/>
        </p:blipFill>
        <p:spPr>
          <a:xfrm>
            <a:off x="8348030" y="4212516"/>
            <a:ext cx="2279809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140938-F7A3-A0CD-B000-E9511BE27C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636"/>
          <a:stretch/>
        </p:blipFill>
        <p:spPr>
          <a:xfrm>
            <a:off x="8500296" y="1593659"/>
            <a:ext cx="2279809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A18319-6F87-C6EF-DD49-2DA469392A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42" y="2012090"/>
            <a:ext cx="7232822" cy="361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95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93BA6B-3BE0-10CE-B98B-FDA8A4D31ADE}"/>
              </a:ext>
            </a:extLst>
          </p:cNvPr>
          <p:cNvSpPr txBox="1"/>
          <p:nvPr/>
        </p:nvSpPr>
        <p:spPr>
          <a:xfrm>
            <a:off x="515938" y="549275"/>
            <a:ext cx="5282215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Current Progress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Custom Dataset: Image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84B8F9-9A8C-B6AA-69B2-58C87B99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810" y="1835485"/>
            <a:ext cx="5562600" cy="41719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1FC565-8652-3BF0-74F2-BC27408F05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78" b="12963"/>
          <a:stretch/>
        </p:blipFill>
        <p:spPr>
          <a:xfrm>
            <a:off x="911889" y="1835485"/>
            <a:ext cx="4076331" cy="41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D2C28DE-BE84-4526-877D-F6A2345CB72D}"/>
              </a:ext>
            </a:extLst>
          </p:cNvPr>
          <p:cNvGrpSpPr/>
          <p:nvPr/>
        </p:nvGrpSpPr>
        <p:grpSpPr>
          <a:xfrm>
            <a:off x="0" y="3841750"/>
            <a:ext cx="12192000" cy="3016250"/>
            <a:chOff x="0" y="3841750"/>
            <a:chExt cx="12192000" cy="3016250"/>
          </a:xfrm>
        </p:grpSpPr>
        <p:pic>
          <p:nvPicPr>
            <p:cNvPr id="4" name="图片 3" descr="图片包含 建筑, 照片, 窗户, 白色&#10;&#10;描述已自动生成">
              <a:extLst>
                <a:ext uri="{FF2B5EF4-FFF2-40B4-BE49-F238E27FC236}">
                  <a16:creationId xmlns:a16="http://schemas.microsoft.com/office/drawing/2014/main" id="{5640C1A1-28A7-42C6-93C5-A8B8D7EB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75100"/>
              <a:ext cx="12192000" cy="2882900"/>
            </a:xfrm>
            <a:prstGeom prst="rect">
              <a:avLst/>
            </a:prstGeom>
          </p:spPr>
        </p:pic>
        <p:pic>
          <p:nvPicPr>
            <p:cNvPr id="10" name="图片 9" descr="手机屏幕的截图&#10;&#10;描述已自动生成">
              <a:extLst>
                <a:ext uri="{FF2B5EF4-FFF2-40B4-BE49-F238E27FC236}">
                  <a16:creationId xmlns:a16="http://schemas.microsoft.com/office/drawing/2014/main" id="{347F17A6-0308-468E-AB92-8AF65596A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41750"/>
              <a:ext cx="12192000" cy="3016250"/>
            </a:xfrm>
            <a:prstGeom prst="rect">
              <a:avLst/>
            </a:prstGeom>
          </p:spPr>
        </p:pic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6A6121FE-55D9-4481-A058-B72BC7B32318}"/>
              </a:ext>
            </a:extLst>
          </p:cNvPr>
          <p:cNvSpPr/>
          <p:nvPr/>
        </p:nvSpPr>
        <p:spPr>
          <a:xfrm>
            <a:off x="-8610" y="3429000"/>
            <a:ext cx="12192000" cy="2879725"/>
          </a:xfrm>
          <a:prstGeom prst="rect">
            <a:avLst/>
          </a:prstGeom>
          <a:solidFill>
            <a:srgbClr val="F2F2F2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5014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Overall Scheduling</a:t>
            </a:r>
            <a:endParaRPr kumimoji="0" lang="en-US" altLang="zh-CN" sz="16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grpSp>
        <p:nvGrpSpPr>
          <p:cNvPr id="61" name="íŝļîḍé">
            <a:extLst>
              <a:ext uri="{FF2B5EF4-FFF2-40B4-BE49-F238E27FC236}">
                <a16:creationId xmlns:a16="http://schemas.microsoft.com/office/drawing/2014/main" id="{1ADF7C7A-1386-4EC6-A01D-A627417E9C52}"/>
              </a:ext>
            </a:extLst>
          </p:cNvPr>
          <p:cNvGrpSpPr/>
          <p:nvPr/>
        </p:nvGrpSpPr>
        <p:grpSpPr>
          <a:xfrm>
            <a:off x="1830105" y="3628879"/>
            <a:ext cx="221711" cy="214724"/>
            <a:chOff x="1631537" y="3819605"/>
            <a:chExt cx="429449" cy="429449"/>
          </a:xfrm>
        </p:grpSpPr>
        <p:sp>
          <p:nvSpPr>
            <p:cNvPr id="65" name="îśľiḑe">
              <a:extLst>
                <a:ext uri="{FF2B5EF4-FFF2-40B4-BE49-F238E27FC236}">
                  <a16:creationId xmlns:a16="http://schemas.microsoft.com/office/drawing/2014/main" id="{C306773F-E116-47AD-8304-B143670599BC}"/>
                </a:ext>
              </a:extLst>
            </p:cNvPr>
            <p:cNvSpPr/>
            <p:nvPr/>
          </p:nvSpPr>
          <p:spPr>
            <a:xfrm>
              <a:off x="1631537" y="3819605"/>
              <a:ext cx="429449" cy="429449"/>
            </a:xfrm>
            <a:prstGeom prst="ellipse">
              <a:avLst/>
            </a:prstGeom>
            <a:solidFill>
              <a:srgbClr val="3C3C3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6" name="ïṥľiďé">
              <a:extLst>
                <a:ext uri="{FF2B5EF4-FFF2-40B4-BE49-F238E27FC236}">
                  <a16:creationId xmlns:a16="http://schemas.microsoft.com/office/drawing/2014/main" id="{7A2CA254-6611-4BAB-BCAA-F253C92D4025}"/>
                </a:ext>
              </a:extLst>
            </p:cNvPr>
            <p:cNvSpPr/>
            <p:nvPr/>
          </p:nvSpPr>
          <p:spPr>
            <a:xfrm>
              <a:off x="1714014" y="3902082"/>
              <a:ext cx="264494" cy="264494"/>
            </a:xfrm>
            <a:prstGeom prst="ellipse">
              <a:avLst/>
            </a:prstGeom>
            <a:solidFill>
              <a:srgbClr val="3C3C3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53A83BAC-E5C4-4102-88B3-E061CD4AC181}"/>
              </a:ext>
            </a:extLst>
          </p:cNvPr>
          <p:cNvCxnSpPr/>
          <p:nvPr/>
        </p:nvCxnSpPr>
        <p:spPr>
          <a:xfrm>
            <a:off x="1940960" y="2902353"/>
            <a:ext cx="0" cy="726526"/>
          </a:xfrm>
          <a:prstGeom prst="line">
            <a:avLst/>
          </a:prstGeom>
          <a:ln w="1905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işḻïdé">
            <a:extLst>
              <a:ext uri="{FF2B5EF4-FFF2-40B4-BE49-F238E27FC236}">
                <a16:creationId xmlns:a16="http://schemas.microsoft.com/office/drawing/2014/main" id="{62AE8B5A-01B3-4509-BFF3-94B2AA9EBCD6}"/>
              </a:ext>
            </a:extLst>
          </p:cNvPr>
          <p:cNvGrpSpPr/>
          <p:nvPr/>
        </p:nvGrpSpPr>
        <p:grpSpPr>
          <a:xfrm>
            <a:off x="7429243" y="3628879"/>
            <a:ext cx="221711" cy="214724"/>
            <a:chOff x="1631537" y="3819605"/>
            <a:chExt cx="429449" cy="429449"/>
          </a:xfrm>
        </p:grpSpPr>
        <p:sp>
          <p:nvSpPr>
            <p:cNvPr id="59" name="išļíďé">
              <a:extLst>
                <a:ext uri="{FF2B5EF4-FFF2-40B4-BE49-F238E27FC236}">
                  <a16:creationId xmlns:a16="http://schemas.microsoft.com/office/drawing/2014/main" id="{E37D91A4-6FA7-4F7F-B29D-F291D9D96383}"/>
                </a:ext>
              </a:extLst>
            </p:cNvPr>
            <p:cNvSpPr/>
            <p:nvPr/>
          </p:nvSpPr>
          <p:spPr>
            <a:xfrm>
              <a:off x="1631537" y="3819605"/>
              <a:ext cx="429449" cy="429449"/>
            </a:xfrm>
            <a:prstGeom prst="ellipse">
              <a:avLst/>
            </a:prstGeom>
            <a:solidFill>
              <a:srgbClr val="3C3C3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0" name="îṣļiďê">
              <a:extLst>
                <a:ext uri="{FF2B5EF4-FFF2-40B4-BE49-F238E27FC236}">
                  <a16:creationId xmlns:a16="http://schemas.microsoft.com/office/drawing/2014/main" id="{939450B7-A30D-4FDB-92B5-B8DAB77A0CAC}"/>
                </a:ext>
              </a:extLst>
            </p:cNvPr>
            <p:cNvSpPr/>
            <p:nvPr/>
          </p:nvSpPr>
          <p:spPr>
            <a:xfrm>
              <a:off x="1714014" y="3902082"/>
              <a:ext cx="264494" cy="264494"/>
            </a:xfrm>
            <a:prstGeom prst="ellipse">
              <a:avLst/>
            </a:prstGeom>
            <a:solidFill>
              <a:srgbClr val="3C3C3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F15F433-00CE-4DD9-9609-1401E08C42E3}"/>
              </a:ext>
            </a:extLst>
          </p:cNvPr>
          <p:cNvCxnSpPr/>
          <p:nvPr/>
        </p:nvCxnSpPr>
        <p:spPr>
          <a:xfrm>
            <a:off x="7540099" y="2902353"/>
            <a:ext cx="0" cy="726526"/>
          </a:xfrm>
          <a:prstGeom prst="line">
            <a:avLst/>
          </a:prstGeom>
          <a:ln w="1905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îṧlïde">
            <a:extLst>
              <a:ext uri="{FF2B5EF4-FFF2-40B4-BE49-F238E27FC236}">
                <a16:creationId xmlns:a16="http://schemas.microsoft.com/office/drawing/2014/main" id="{5A5C25B1-383D-46B6-8EF6-9B938C16674A}"/>
              </a:ext>
            </a:extLst>
          </p:cNvPr>
          <p:cNvSpPr/>
          <p:nvPr/>
        </p:nvSpPr>
        <p:spPr>
          <a:xfrm>
            <a:off x="4636080" y="4620978"/>
            <a:ext cx="221711" cy="214724"/>
          </a:xfrm>
          <a:prstGeom prst="ellipse">
            <a:avLst/>
          </a:prstGeom>
          <a:solidFill>
            <a:srgbClr val="A8A8A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/>
          </a:p>
        </p:txBody>
      </p:sp>
      <p:sp>
        <p:nvSpPr>
          <p:cNvPr id="51" name="ïṧḻïdé">
            <a:extLst>
              <a:ext uri="{FF2B5EF4-FFF2-40B4-BE49-F238E27FC236}">
                <a16:creationId xmlns:a16="http://schemas.microsoft.com/office/drawing/2014/main" id="{D095AA92-3151-49F8-B0E6-F0014FA4B8A5}"/>
              </a:ext>
            </a:extLst>
          </p:cNvPr>
          <p:cNvSpPr/>
          <p:nvPr/>
        </p:nvSpPr>
        <p:spPr>
          <a:xfrm>
            <a:off x="4678660" y="4662216"/>
            <a:ext cx="136550" cy="132247"/>
          </a:xfrm>
          <a:prstGeom prst="ellipse">
            <a:avLst/>
          </a:prstGeom>
          <a:solidFill>
            <a:srgbClr val="A8A8A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CCAB7D0F-4A4A-46AB-A7A0-4426255BA98E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4746935" y="2902353"/>
            <a:ext cx="0" cy="1759863"/>
          </a:xfrm>
          <a:prstGeom prst="line">
            <a:avLst/>
          </a:prstGeom>
          <a:ln w="19050"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íSľiḍe">
            <a:extLst>
              <a:ext uri="{FF2B5EF4-FFF2-40B4-BE49-F238E27FC236}">
                <a16:creationId xmlns:a16="http://schemas.microsoft.com/office/drawing/2014/main" id="{4C1DC807-1F34-4F1F-9A17-F486CA540465}"/>
              </a:ext>
            </a:extLst>
          </p:cNvPr>
          <p:cNvSpPr/>
          <p:nvPr/>
        </p:nvSpPr>
        <p:spPr bwMode="auto">
          <a:xfrm>
            <a:off x="10130450" y="2035325"/>
            <a:ext cx="314030" cy="335190"/>
          </a:xfrm>
          <a:custGeom>
            <a:avLst/>
            <a:gdLst>
              <a:gd name="connsiteX0" fmla="*/ 27913 w 568616"/>
              <a:gd name="connsiteY0" fmla="*/ 3811 h 606933"/>
              <a:gd name="connsiteX1" fmla="*/ 63121 w 568616"/>
              <a:gd name="connsiteY1" fmla="*/ 3811 h 606933"/>
              <a:gd name="connsiteX2" fmla="*/ 80374 w 568616"/>
              <a:gd name="connsiteY2" fmla="*/ 19499 h 606933"/>
              <a:gd name="connsiteX3" fmla="*/ 80374 w 568616"/>
              <a:gd name="connsiteY3" fmla="*/ 584971 h 606933"/>
              <a:gd name="connsiteX4" fmla="*/ 70274 w 568616"/>
              <a:gd name="connsiteY4" fmla="*/ 599818 h 606933"/>
              <a:gd name="connsiteX5" fmla="*/ 61999 w 568616"/>
              <a:gd name="connsiteY5" fmla="*/ 601359 h 606933"/>
              <a:gd name="connsiteX6" fmla="*/ 27913 w 568616"/>
              <a:gd name="connsiteY6" fmla="*/ 601359 h 606933"/>
              <a:gd name="connsiteX7" fmla="*/ 0 w 568616"/>
              <a:gd name="connsiteY7" fmla="*/ 573485 h 606933"/>
              <a:gd name="connsiteX8" fmla="*/ 0 w 568616"/>
              <a:gd name="connsiteY8" fmla="*/ 31825 h 606933"/>
              <a:gd name="connsiteX9" fmla="*/ 27913 w 568616"/>
              <a:gd name="connsiteY9" fmla="*/ 3811 h 606933"/>
              <a:gd name="connsiteX10" fmla="*/ 168358 w 568616"/>
              <a:gd name="connsiteY10" fmla="*/ 0 h 606933"/>
              <a:gd name="connsiteX11" fmla="*/ 361963 w 568616"/>
              <a:gd name="connsiteY11" fmla="*/ 0 h 606933"/>
              <a:gd name="connsiteX12" fmla="*/ 378378 w 568616"/>
              <a:gd name="connsiteY12" fmla="*/ 6723 h 606933"/>
              <a:gd name="connsiteX13" fmla="*/ 385392 w 568616"/>
              <a:gd name="connsiteY13" fmla="*/ 28295 h 606933"/>
              <a:gd name="connsiteX14" fmla="*/ 385392 w 568616"/>
              <a:gd name="connsiteY14" fmla="*/ 208287 h 606933"/>
              <a:gd name="connsiteX15" fmla="*/ 420045 w 568616"/>
              <a:gd name="connsiteY15" fmla="*/ 163744 h 606933"/>
              <a:gd name="connsiteX16" fmla="*/ 434495 w 568616"/>
              <a:gd name="connsiteY16" fmla="*/ 156461 h 606933"/>
              <a:gd name="connsiteX17" fmla="*/ 448805 w 568616"/>
              <a:gd name="connsiteY17" fmla="*/ 163604 h 606933"/>
              <a:gd name="connsiteX18" fmla="*/ 484440 w 568616"/>
              <a:gd name="connsiteY18" fmla="*/ 208988 h 606933"/>
              <a:gd name="connsiteX19" fmla="*/ 484440 w 568616"/>
              <a:gd name="connsiteY19" fmla="*/ 28435 h 606933"/>
              <a:gd name="connsiteX20" fmla="*/ 491034 w 568616"/>
              <a:gd name="connsiteY20" fmla="*/ 7704 h 606933"/>
              <a:gd name="connsiteX21" fmla="*/ 510114 w 568616"/>
              <a:gd name="connsiteY21" fmla="*/ 0 h 606933"/>
              <a:gd name="connsiteX22" fmla="*/ 531298 w 568616"/>
              <a:gd name="connsiteY22" fmla="*/ 0 h 606933"/>
              <a:gd name="connsiteX23" fmla="*/ 568616 w 568616"/>
              <a:gd name="connsiteY23" fmla="*/ 37399 h 606933"/>
              <a:gd name="connsiteX24" fmla="*/ 568616 w 568616"/>
              <a:gd name="connsiteY24" fmla="*/ 569674 h 606933"/>
              <a:gd name="connsiteX25" fmla="*/ 531298 w 568616"/>
              <a:gd name="connsiteY25" fmla="*/ 606933 h 606933"/>
              <a:gd name="connsiteX26" fmla="*/ 168358 w 568616"/>
              <a:gd name="connsiteY26" fmla="*/ 606933 h 606933"/>
              <a:gd name="connsiteX27" fmla="*/ 130899 w 568616"/>
              <a:gd name="connsiteY27" fmla="*/ 569674 h 606933"/>
              <a:gd name="connsiteX28" fmla="*/ 130899 w 568616"/>
              <a:gd name="connsiteY28" fmla="*/ 37399 h 606933"/>
              <a:gd name="connsiteX29" fmla="*/ 168358 w 568616"/>
              <a:gd name="connsiteY29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8616" h="606933">
                <a:moveTo>
                  <a:pt x="27913" y="3811"/>
                </a:moveTo>
                <a:lnTo>
                  <a:pt x="63121" y="3811"/>
                </a:lnTo>
                <a:cubicBezTo>
                  <a:pt x="71397" y="4511"/>
                  <a:pt x="80374" y="9694"/>
                  <a:pt x="80374" y="19499"/>
                </a:cubicBezTo>
                <a:lnTo>
                  <a:pt x="80374" y="584971"/>
                </a:lnTo>
                <a:cubicBezTo>
                  <a:pt x="80374" y="591694"/>
                  <a:pt x="76586" y="597157"/>
                  <a:pt x="70274" y="599818"/>
                </a:cubicBezTo>
                <a:cubicBezTo>
                  <a:pt x="66487" y="601359"/>
                  <a:pt x="62980" y="601359"/>
                  <a:pt x="61999" y="601359"/>
                </a:cubicBezTo>
                <a:lnTo>
                  <a:pt x="27913" y="601359"/>
                </a:lnTo>
                <a:cubicBezTo>
                  <a:pt x="12484" y="601359"/>
                  <a:pt x="0" y="588893"/>
                  <a:pt x="0" y="573485"/>
                </a:cubicBezTo>
                <a:lnTo>
                  <a:pt x="0" y="31825"/>
                </a:lnTo>
                <a:cubicBezTo>
                  <a:pt x="0" y="16417"/>
                  <a:pt x="12484" y="3811"/>
                  <a:pt x="27913" y="3811"/>
                </a:cubicBezTo>
                <a:close/>
                <a:moveTo>
                  <a:pt x="168358" y="0"/>
                </a:moveTo>
                <a:lnTo>
                  <a:pt x="361963" y="0"/>
                </a:lnTo>
                <a:cubicBezTo>
                  <a:pt x="368557" y="0"/>
                  <a:pt x="374169" y="2381"/>
                  <a:pt x="378378" y="6723"/>
                </a:cubicBezTo>
                <a:cubicBezTo>
                  <a:pt x="385533" y="14427"/>
                  <a:pt x="385392" y="25773"/>
                  <a:pt x="385392" y="28295"/>
                </a:cubicBezTo>
                <a:lnTo>
                  <a:pt x="385392" y="208287"/>
                </a:lnTo>
                <a:lnTo>
                  <a:pt x="420045" y="163744"/>
                </a:lnTo>
                <a:cubicBezTo>
                  <a:pt x="423693" y="158982"/>
                  <a:pt x="429024" y="156461"/>
                  <a:pt x="434495" y="156461"/>
                </a:cubicBezTo>
                <a:cubicBezTo>
                  <a:pt x="439967" y="156461"/>
                  <a:pt x="445158" y="158982"/>
                  <a:pt x="448805" y="163604"/>
                </a:cubicBezTo>
                <a:lnTo>
                  <a:pt x="484440" y="208988"/>
                </a:lnTo>
                <a:lnTo>
                  <a:pt x="484440" y="28435"/>
                </a:lnTo>
                <a:cubicBezTo>
                  <a:pt x="484300" y="25633"/>
                  <a:pt x="484159" y="15268"/>
                  <a:pt x="491034" y="7704"/>
                </a:cubicBezTo>
                <a:cubicBezTo>
                  <a:pt x="494260" y="4202"/>
                  <a:pt x="500153" y="0"/>
                  <a:pt x="510114" y="0"/>
                </a:cubicBezTo>
                <a:lnTo>
                  <a:pt x="531298" y="0"/>
                </a:lnTo>
                <a:cubicBezTo>
                  <a:pt x="551921" y="0"/>
                  <a:pt x="568616" y="16809"/>
                  <a:pt x="568616" y="37399"/>
                </a:cubicBezTo>
                <a:lnTo>
                  <a:pt x="568616" y="569674"/>
                </a:lnTo>
                <a:cubicBezTo>
                  <a:pt x="568616" y="590264"/>
                  <a:pt x="551921" y="606933"/>
                  <a:pt x="531298" y="606933"/>
                </a:cubicBezTo>
                <a:lnTo>
                  <a:pt x="168358" y="606933"/>
                </a:lnTo>
                <a:cubicBezTo>
                  <a:pt x="147735" y="606933"/>
                  <a:pt x="130899" y="590264"/>
                  <a:pt x="130899" y="569674"/>
                </a:cubicBezTo>
                <a:lnTo>
                  <a:pt x="130899" y="37399"/>
                </a:lnTo>
                <a:cubicBezTo>
                  <a:pt x="130899" y="16809"/>
                  <a:pt x="147735" y="0"/>
                  <a:pt x="168358" y="0"/>
                </a:cubicBezTo>
                <a:close/>
              </a:path>
            </a:pathLst>
          </a:custGeom>
          <a:solidFill>
            <a:srgbClr val="A8A8A8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25" name="ïšḷîďê">
            <a:extLst>
              <a:ext uri="{FF2B5EF4-FFF2-40B4-BE49-F238E27FC236}">
                <a16:creationId xmlns:a16="http://schemas.microsoft.com/office/drawing/2014/main" id="{C4A57B38-4A44-41AA-A87E-362F8C346466}"/>
              </a:ext>
            </a:extLst>
          </p:cNvPr>
          <p:cNvSpPr/>
          <p:nvPr/>
        </p:nvSpPr>
        <p:spPr bwMode="auto">
          <a:xfrm>
            <a:off x="8884498" y="2472905"/>
            <a:ext cx="2805933" cy="429448"/>
          </a:xfrm>
          <a:prstGeom prst="rect">
            <a:avLst/>
          </a:prstGeom>
          <a:solidFill>
            <a:srgbClr val="A8A8A8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Lato Black" panose="020F0A02020204030203" pitchFamily="34" charset="0"/>
                <a:ea typeface="思源黑体 CN Bold" panose="020B0800000000000000" pitchFamily="34" charset="-122"/>
              </a:rPr>
              <a:t>Further work</a:t>
            </a:r>
          </a:p>
        </p:txBody>
      </p:sp>
      <p:sp>
        <p:nvSpPr>
          <p:cNvPr id="26" name="iṡḷíḓè">
            <a:extLst>
              <a:ext uri="{FF2B5EF4-FFF2-40B4-BE49-F238E27FC236}">
                <a16:creationId xmlns:a16="http://schemas.microsoft.com/office/drawing/2014/main" id="{80ED502E-C475-4C46-9ED5-606AD2291754}"/>
              </a:ext>
            </a:extLst>
          </p:cNvPr>
          <p:cNvSpPr/>
          <p:nvPr/>
        </p:nvSpPr>
        <p:spPr bwMode="auto">
          <a:xfrm>
            <a:off x="6087390" y="2472905"/>
            <a:ext cx="2905089" cy="429448"/>
          </a:xfrm>
          <a:custGeom>
            <a:avLst/>
            <a:gdLst>
              <a:gd name="connsiteX0" fmla="*/ 2170114 w 2246800"/>
              <a:gd name="connsiteY0" fmla="*/ 146875 h 429448"/>
              <a:gd name="connsiteX1" fmla="*/ 2246800 w 2246800"/>
              <a:gd name="connsiteY1" fmla="*/ 214725 h 429448"/>
              <a:gd name="connsiteX2" fmla="*/ 2170114 w 2246800"/>
              <a:gd name="connsiteY2" fmla="*/ 282574 h 429448"/>
              <a:gd name="connsiteX3" fmla="*/ 0 w 2246800"/>
              <a:gd name="connsiteY3" fmla="*/ 0 h 429448"/>
              <a:gd name="connsiteX4" fmla="*/ 2170113 w 2246800"/>
              <a:gd name="connsiteY4" fmla="*/ 0 h 429448"/>
              <a:gd name="connsiteX5" fmla="*/ 2170113 w 2246800"/>
              <a:gd name="connsiteY5" fmla="*/ 429448 h 429448"/>
              <a:gd name="connsiteX6" fmla="*/ 0 w 2246800"/>
              <a:gd name="connsiteY6" fmla="*/ 429448 h 42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6800" h="429448">
                <a:moveTo>
                  <a:pt x="2170114" y="146875"/>
                </a:moveTo>
                <a:lnTo>
                  <a:pt x="2246800" y="214725"/>
                </a:lnTo>
                <a:lnTo>
                  <a:pt x="2170114" y="282574"/>
                </a:lnTo>
                <a:close/>
                <a:moveTo>
                  <a:pt x="0" y="0"/>
                </a:moveTo>
                <a:lnTo>
                  <a:pt x="2170113" y="0"/>
                </a:lnTo>
                <a:lnTo>
                  <a:pt x="2170113" y="429448"/>
                </a:lnTo>
                <a:lnTo>
                  <a:pt x="0" y="429448"/>
                </a:lnTo>
                <a:close/>
              </a:path>
            </a:pathLst>
          </a:custGeom>
          <a:solidFill>
            <a:srgbClr val="3C3C3C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Lato Black" panose="020F0A02020204030203" pitchFamily="34" charset="0"/>
                <a:ea typeface="思源黑体 CN Bold" panose="020B0800000000000000" pitchFamily="34" charset="-122"/>
              </a:rPr>
              <a:t>Week 14-15</a:t>
            </a:r>
          </a:p>
        </p:txBody>
      </p:sp>
      <p:sp>
        <p:nvSpPr>
          <p:cNvPr id="31" name="ïṡľîḍé">
            <a:extLst>
              <a:ext uri="{FF2B5EF4-FFF2-40B4-BE49-F238E27FC236}">
                <a16:creationId xmlns:a16="http://schemas.microsoft.com/office/drawing/2014/main" id="{8F4F1ECE-B197-43A1-BE26-2CFD12EEEAAB}"/>
              </a:ext>
            </a:extLst>
          </p:cNvPr>
          <p:cNvSpPr/>
          <p:nvPr/>
        </p:nvSpPr>
        <p:spPr bwMode="auto">
          <a:xfrm>
            <a:off x="3294391" y="2472905"/>
            <a:ext cx="2905088" cy="429448"/>
          </a:xfrm>
          <a:custGeom>
            <a:avLst/>
            <a:gdLst>
              <a:gd name="connsiteX0" fmla="*/ 0 w 2246799"/>
              <a:gd name="connsiteY0" fmla="*/ 0 h 429448"/>
              <a:gd name="connsiteX1" fmla="*/ 2170113 w 2246799"/>
              <a:gd name="connsiteY1" fmla="*/ 0 h 429448"/>
              <a:gd name="connsiteX2" fmla="*/ 2170113 w 2246799"/>
              <a:gd name="connsiteY2" fmla="*/ 146875 h 429448"/>
              <a:gd name="connsiteX3" fmla="*/ 2246799 w 2246799"/>
              <a:gd name="connsiteY3" fmla="*/ 214725 h 429448"/>
              <a:gd name="connsiteX4" fmla="*/ 2170113 w 2246799"/>
              <a:gd name="connsiteY4" fmla="*/ 282573 h 429448"/>
              <a:gd name="connsiteX5" fmla="*/ 2170113 w 2246799"/>
              <a:gd name="connsiteY5" fmla="*/ 429448 h 429448"/>
              <a:gd name="connsiteX6" fmla="*/ 0 w 2246799"/>
              <a:gd name="connsiteY6" fmla="*/ 429448 h 42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6799" h="429448">
                <a:moveTo>
                  <a:pt x="0" y="0"/>
                </a:moveTo>
                <a:lnTo>
                  <a:pt x="2170113" y="0"/>
                </a:lnTo>
                <a:lnTo>
                  <a:pt x="2170113" y="146875"/>
                </a:lnTo>
                <a:lnTo>
                  <a:pt x="2246799" y="214725"/>
                </a:lnTo>
                <a:lnTo>
                  <a:pt x="2170113" y="282573"/>
                </a:lnTo>
                <a:lnTo>
                  <a:pt x="2170113" y="429448"/>
                </a:lnTo>
                <a:lnTo>
                  <a:pt x="0" y="429448"/>
                </a:lnTo>
                <a:close/>
              </a:path>
            </a:pathLst>
          </a:custGeom>
          <a:solidFill>
            <a:srgbClr val="A8A8A8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Lato Black" panose="020F0A02020204030203" pitchFamily="34" charset="0"/>
                <a:ea typeface="思源黑体 CN Bold" panose="020B0800000000000000" pitchFamily="34" charset="-122"/>
              </a:rPr>
              <a:t>Week 11-13</a:t>
            </a:r>
          </a:p>
        </p:txBody>
      </p:sp>
      <p:sp>
        <p:nvSpPr>
          <p:cNvPr id="41" name="îŝḻíḑé">
            <a:extLst>
              <a:ext uri="{FF2B5EF4-FFF2-40B4-BE49-F238E27FC236}">
                <a16:creationId xmlns:a16="http://schemas.microsoft.com/office/drawing/2014/main" id="{EFB0E44F-B767-4571-ADBE-33F3F0B0F3F6}"/>
              </a:ext>
            </a:extLst>
          </p:cNvPr>
          <p:cNvSpPr/>
          <p:nvPr/>
        </p:nvSpPr>
        <p:spPr bwMode="auto">
          <a:xfrm>
            <a:off x="501571" y="2472905"/>
            <a:ext cx="2904677" cy="429448"/>
          </a:xfrm>
          <a:custGeom>
            <a:avLst/>
            <a:gdLst>
              <a:gd name="connsiteX0" fmla="*/ 0 w 2246481"/>
              <a:gd name="connsiteY0" fmla="*/ 0 h 429448"/>
              <a:gd name="connsiteX1" fmla="*/ 2170113 w 2246481"/>
              <a:gd name="connsiteY1" fmla="*/ 0 h 429448"/>
              <a:gd name="connsiteX2" fmla="*/ 2170113 w 2246481"/>
              <a:gd name="connsiteY2" fmla="*/ 147156 h 429448"/>
              <a:gd name="connsiteX3" fmla="*/ 2246481 w 2246481"/>
              <a:gd name="connsiteY3" fmla="*/ 214725 h 429448"/>
              <a:gd name="connsiteX4" fmla="*/ 2170113 w 2246481"/>
              <a:gd name="connsiteY4" fmla="*/ 282292 h 429448"/>
              <a:gd name="connsiteX5" fmla="*/ 2170113 w 2246481"/>
              <a:gd name="connsiteY5" fmla="*/ 429448 h 429448"/>
              <a:gd name="connsiteX6" fmla="*/ 0 w 2246481"/>
              <a:gd name="connsiteY6" fmla="*/ 429448 h 42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6481" h="429448">
                <a:moveTo>
                  <a:pt x="0" y="0"/>
                </a:moveTo>
                <a:lnTo>
                  <a:pt x="2170113" y="0"/>
                </a:lnTo>
                <a:lnTo>
                  <a:pt x="2170113" y="147156"/>
                </a:lnTo>
                <a:lnTo>
                  <a:pt x="2246481" y="214725"/>
                </a:lnTo>
                <a:lnTo>
                  <a:pt x="2170113" y="282292"/>
                </a:lnTo>
                <a:lnTo>
                  <a:pt x="2170113" y="429448"/>
                </a:lnTo>
                <a:lnTo>
                  <a:pt x="0" y="429448"/>
                </a:lnTo>
                <a:close/>
              </a:path>
            </a:pathLst>
          </a:custGeom>
          <a:solidFill>
            <a:srgbClr val="3C3C3C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Lato Black" panose="020F0A02020204030203" pitchFamily="34" charset="0"/>
                <a:ea typeface="思源黑体 CN Bold" panose="020B0800000000000000" pitchFamily="34" charset="-122"/>
              </a:rPr>
              <a:t>Week 8-10</a:t>
            </a:r>
          </a:p>
        </p:txBody>
      </p:sp>
      <p:sp>
        <p:nvSpPr>
          <p:cNvPr id="70" name="îṩļiḍê">
            <a:extLst>
              <a:ext uri="{FF2B5EF4-FFF2-40B4-BE49-F238E27FC236}">
                <a16:creationId xmlns:a16="http://schemas.microsoft.com/office/drawing/2014/main" id="{864002C4-8771-4A7B-BF24-473790CE675B}"/>
              </a:ext>
            </a:extLst>
          </p:cNvPr>
          <p:cNvSpPr/>
          <p:nvPr/>
        </p:nvSpPr>
        <p:spPr bwMode="auto">
          <a:xfrm>
            <a:off x="7372740" y="2050715"/>
            <a:ext cx="334387" cy="304408"/>
          </a:xfrm>
          <a:custGeom>
            <a:avLst/>
            <a:gdLst>
              <a:gd name="T0" fmla="*/ 6827 w 6827"/>
              <a:gd name="T1" fmla="*/ 2610 h 6224"/>
              <a:gd name="T2" fmla="*/ 6827 w 6827"/>
              <a:gd name="T3" fmla="*/ 2008 h 6224"/>
              <a:gd name="T4" fmla="*/ 3413 w 6827"/>
              <a:gd name="T5" fmla="*/ 0 h 6224"/>
              <a:gd name="T6" fmla="*/ 0 w 6827"/>
              <a:gd name="T7" fmla="*/ 2008 h 6224"/>
              <a:gd name="T8" fmla="*/ 0 w 6827"/>
              <a:gd name="T9" fmla="*/ 2610 h 6224"/>
              <a:gd name="T10" fmla="*/ 602 w 6827"/>
              <a:gd name="T11" fmla="*/ 2610 h 6224"/>
              <a:gd name="T12" fmla="*/ 602 w 6827"/>
              <a:gd name="T13" fmla="*/ 5622 h 6224"/>
              <a:gd name="T14" fmla="*/ 201 w 6827"/>
              <a:gd name="T15" fmla="*/ 5622 h 6224"/>
              <a:gd name="T16" fmla="*/ 201 w 6827"/>
              <a:gd name="T17" fmla="*/ 6224 h 6224"/>
              <a:gd name="T18" fmla="*/ 6626 w 6827"/>
              <a:gd name="T19" fmla="*/ 6224 h 6224"/>
              <a:gd name="T20" fmla="*/ 6626 w 6827"/>
              <a:gd name="T21" fmla="*/ 5622 h 6224"/>
              <a:gd name="T22" fmla="*/ 6224 w 6827"/>
              <a:gd name="T23" fmla="*/ 5622 h 6224"/>
              <a:gd name="T24" fmla="*/ 6224 w 6827"/>
              <a:gd name="T25" fmla="*/ 2610 h 6224"/>
              <a:gd name="T26" fmla="*/ 6827 w 6827"/>
              <a:gd name="T27" fmla="*/ 2610 h 6224"/>
              <a:gd name="T28" fmla="*/ 2209 w 6827"/>
              <a:gd name="T29" fmla="*/ 5020 h 6224"/>
              <a:gd name="T30" fmla="*/ 1405 w 6827"/>
              <a:gd name="T31" fmla="*/ 5020 h 6224"/>
              <a:gd name="T32" fmla="*/ 1405 w 6827"/>
              <a:gd name="T33" fmla="*/ 2610 h 6224"/>
              <a:gd name="T34" fmla="*/ 2209 w 6827"/>
              <a:gd name="T35" fmla="*/ 2610 h 6224"/>
              <a:gd name="T36" fmla="*/ 2209 w 6827"/>
              <a:gd name="T37" fmla="*/ 5020 h 6224"/>
              <a:gd name="T38" fmla="*/ 3815 w 6827"/>
              <a:gd name="T39" fmla="*/ 5020 h 6224"/>
              <a:gd name="T40" fmla="*/ 3012 w 6827"/>
              <a:gd name="T41" fmla="*/ 5020 h 6224"/>
              <a:gd name="T42" fmla="*/ 3012 w 6827"/>
              <a:gd name="T43" fmla="*/ 2610 h 6224"/>
              <a:gd name="T44" fmla="*/ 3815 w 6827"/>
              <a:gd name="T45" fmla="*/ 2610 h 6224"/>
              <a:gd name="T46" fmla="*/ 3815 w 6827"/>
              <a:gd name="T47" fmla="*/ 5020 h 6224"/>
              <a:gd name="T48" fmla="*/ 3413 w 6827"/>
              <a:gd name="T49" fmla="*/ 2008 h 6224"/>
              <a:gd name="T50" fmla="*/ 2811 w 6827"/>
              <a:gd name="T51" fmla="*/ 1406 h 6224"/>
              <a:gd name="T52" fmla="*/ 3413 w 6827"/>
              <a:gd name="T53" fmla="*/ 803 h 6224"/>
              <a:gd name="T54" fmla="*/ 4016 w 6827"/>
              <a:gd name="T55" fmla="*/ 1406 h 6224"/>
              <a:gd name="T56" fmla="*/ 3413 w 6827"/>
              <a:gd name="T57" fmla="*/ 2008 h 6224"/>
              <a:gd name="T58" fmla="*/ 5421 w 6827"/>
              <a:gd name="T59" fmla="*/ 5020 h 6224"/>
              <a:gd name="T60" fmla="*/ 4618 w 6827"/>
              <a:gd name="T61" fmla="*/ 5020 h 6224"/>
              <a:gd name="T62" fmla="*/ 4618 w 6827"/>
              <a:gd name="T63" fmla="*/ 2610 h 6224"/>
              <a:gd name="T64" fmla="*/ 5421 w 6827"/>
              <a:gd name="T65" fmla="*/ 2610 h 6224"/>
              <a:gd name="T66" fmla="*/ 5421 w 6827"/>
              <a:gd name="T67" fmla="*/ 5020 h 6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27" h="6224">
                <a:moveTo>
                  <a:pt x="6827" y="2610"/>
                </a:moveTo>
                <a:lnTo>
                  <a:pt x="6827" y="2008"/>
                </a:lnTo>
                <a:lnTo>
                  <a:pt x="3413" y="0"/>
                </a:lnTo>
                <a:lnTo>
                  <a:pt x="0" y="2008"/>
                </a:lnTo>
                <a:lnTo>
                  <a:pt x="0" y="2610"/>
                </a:lnTo>
                <a:lnTo>
                  <a:pt x="602" y="2610"/>
                </a:lnTo>
                <a:lnTo>
                  <a:pt x="602" y="5622"/>
                </a:lnTo>
                <a:lnTo>
                  <a:pt x="201" y="5622"/>
                </a:lnTo>
                <a:lnTo>
                  <a:pt x="201" y="6224"/>
                </a:lnTo>
                <a:lnTo>
                  <a:pt x="6626" y="6224"/>
                </a:lnTo>
                <a:lnTo>
                  <a:pt x="6626" y="5622"/>
                </a:lnTo>
                <a:lnTo>
                  <a:pt x="6224" y="5622"/>
                </a:lnTo>
                <a:lnTo>
                  <a:pt x="6224" y="2610"/>
                </a:lnTo>
                <a:lnTo>
                  <a:pt x="6827" y="2610"/>
                </a:lnTo>
                <a:close/>
                <a:moveTo>
                  <a:pt x="2209" y="5020"/>
                </a:moveTo>
                <a:lnTo>
                  <a:pt x="1405" y="5020"/>
                </a:lnTo>
                <a:lnTo>
                  <a:pt x="1405" y="2610"/>
                </a:lnTo>
                <a:lnTo>
                  <a:pt x="2209" y="2610"/>
                </a:lnTo>
                <a:lnTo>
                  <a:pt x="2209" y="5020"/>
                </a:lnTo>
                <a:close/>
                <a:moveTo>
                  <a:pt x="3815" y="5020"/>
                </a:moveTo>
                <a:lnTo>
                  <a:pt x="3012" y="5020"/>
                </a:lnTo>
                <a:lnTo>
                  <a:pt x="3012" y="2610"/>
                </a:lnTo>
                <a:lnTo>
                  <a:pt x="3815" y="2610"/>
                </a:lnTo>
                <a:lnTo>
                  <a:pt x="3815" y="5020"/>
                </a:lnTo>
                <a:close/>
                <a:moveTo>
                  <a:pt x="3413" y="2008"/>
                </a:moveTo>
                <a:cubicBezTo>
                  <a:pt x="3081" y="2008"/>
                  <a:pt x="2811" y="1738"/>
                  <a:pt x="2811" y="1406"/>
                </a:cubicBezTo>
                <a:cubicBezTo>
                  <a:pt x="2811" y="1073"/>
                  <a:pt x="3081" y="803"/>
                  <a:pt x="3413" y="803"/>
                </a:cubicBezTo>
                <a:cubicBezTo>
                  <a:pt x="3746" y="803"/>
                  <a:pt x="4016" y="1073"/>
                  <a:pt x="4016" y="1406"/>
                </a:cubicBezTo>
                <a:cubicBezTo>
                  <a:pt x="4016" y="1738"/>
                  <a:pt x="3746" y="2008"/>
                  <a:pt x="3413" y="2008"/>
                </a:cubicBezTo>
                <a:close/>
                <a:moveTo>
                  <a:pt x="5421" y="5020"/>
                </a:moveTo>
                <a:lnTo>
                  <a:pt x="4618" y="5020"/>
                </a:lnTo>
                <a:lnTo>
                  <a:pt x="4618" y="2610"/>
                </a:lnTo>
                <a:lnTo>
                  <a:pt x="5421" y="2610"/>
                </a:lnTo>
                <a:lnTo>
                  <a:pt x="5421" y="5020"/>
                </a:lnTo>
                <a:close/>
              </a:path>
            </a:pathLst>
          </a:custGeom>
          <a:solidFill>
            <a:srgbClr val="3C3C3C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68" name="is1îḋe">
            <a:extLst>
              <a:ext uri="{FF2B5EF4-FFF2-40B4-BE49-F238E27FC236}">
                <a16:creationId xmlns:a16="http://schemas.microsoft.com/office/drawing/2014/main" id="{2021A608-A351-437B-B18F-705568C5A2F7}"/>
              </a:ext>
            </a:extLst>
          </p:cNvPr>
          <p:cNvSpPr/>
          <p:nvPr/>
        </p:nvSpPr>
        <p:spPr bwMode="auto">
          <a:xfrm>
            <a:off x="4579741" y="2035973"/>
            <a:ext cx="334387" cy="333893"/>
          </a:xfrm>
          <a:custGeom>
            <a:avLst/>
            <a:gdLst>
              <a:gd name="connsiteX0" fmla="*/ 69810 w 606074"/>
              <a:gd name="connsiteY0" fmla="*/ 472023 h 605180"/>
              <a:gd name="connsiteX1" fmla="*/ 133288 w 606074"/>
              <a:gd name="connsiteY1" fmla="*/ 535449 h 605180"/>
              <a:gd name="connsiteX2" fmla="*/ 52364 w 606074"/>
              <a:gd name="connsiteY2" fmla="*/ 567347 h 605180"/>
              <a:gd name="connsiteX3" fmla="*/ 17470 w 606074"/>
              <a:gd name="connsiteY3" fmla="*/ 602213 h 605180"/>
              <a:gd name="connsiteX4" fmla="*/ 10231 w 606074"/>
              <a:gd name="connsiteY4" fmla="*/ 605180 h 605180"/>
              <a:gd name="connsiteX5" fmla="*/ 2992 w 606074"/>
              <a:gd name="connsiteY5" fmla="*/ 602213 h 605180"/>
              <a:gd name="connsiteX6" fmla="*/ 2992 w 606074"/>
              <a:gd name="connsiteY6" fmla="*/ 587747 h 605180"/>
              <a:gd name="connsiteX7" fmla="*/ 37886 w 606074"/>
              <a:gd name="connsiteY7" fmla="*/ 552882 h 605180"/>
              <a:gd name="connsiteX8" fmla="*/ 69810 w 606074"/>
              <a:gd name="connsiteY8" fmla="*/ 472023 h 605180"/>
              <a:gd name="connsiteX9" fmla="*/ 418567 w 606074"/>
              <a:gd name="connsiteY9" fmla="*/ 69165 h 605180"/>
              <a:gd name="connsiteX10" fmla="*/ 536852 w 606074"/>
              <a:gd name="connsiteY10" fmla="*/ 187262 h 605180"/>
              <a:gd name="connsiteX11" fmla="*/ 454963 w 606074"/>
              <a:gd name="connsiteY11" fmla="*/ 281722 h 605180"/>
              <a:gd name="connsiteX12" fmla="*/ 168906 w 606074"/>
              <a:gd name="connsiteY12" fmla="*/ 513374 h 605180"/>
              <a:gd name="connsiteX13" fmla="*/ 91937 w 606074"/>
              <a:gd name="connsiteY13" fmla="*/ 436527 h 605180"/>
              <a:gd name="connsiteX14" fmla="*/ 323957 w 606074"/>
              <a:gd name="connsiteY14" fmla="*/ 150925 h 605180"/>
              <a:gd name="connsiteX15" fmla="*/ 418567 w 606074"/>
              <a:gd name="connsiteY15" fmla="*/ 69165 h 605180"/>
              <a:gd name="connsiteX16" fmla="*/ 456927 w 606074"/>
              <a:gd name="connsiteY16" fmla="*/ 29454 h 605180"/>
              <a:gd name="connsiteX17" fmla="*/ 471365 w 606074"/>
              <a:gd name="connsiteY17" fmla="*/ 35433 h 605180"/>
              <a:gd name="connsiteX18" fmla="*/ 596431 w 606074"/>
              <a:gd name="connsiteY18" fmla="*/ 160293 h 605180"/>
              <a:gd name="connsiteX19" fmla="*/ 601909 w 606074"/>
              <a:gd name="connsiteY19" fmla="*/ 179017 h 605180"/>
              <a:gd name="connsiteX20" fmla="*/ 594481 w 606074"/>
              <a:gd name="connsiteY20" fmla="*/ 213315 h 605180"/>
              <a:gd name="connsiteX21" fmla="*/ 589746 w 606074"/>
              <a:gd name="connsiteY21" fmla="*/ 235283 h 605180"/>
              <a:gd name="connsiteX22" fmla="*/ 448896 w 606074"/>
              <a:gd name="connsiteY22" fmla="*/ 376365 h 605180"/>
              <a:gd name="connsiteX23" fmla="*/ 438404 w 606074"/>
              <a:gd name="connsiteY23" fmla="*/ 378682 h 605180"/>
              <a:gd name="connsiteX24" fmla="*/ 398851 w 606074"/>
              <a:gd name="connsiteY24" fmla="*/ 419561 h 605180"/>
              <a:gd name="connsiteX25" fmla="*/ 378796 w 606074"/>
              <a:gd name="connsiteY25" fmla="*/ 436246 h 605180"/>
              <a:gd name="connsiteX26" fmla="*/ 375082 w 606074"/>
              <a:gd name="connsiteY26" fmla="*/ 435875 h 605180"/>
              <a:gd name="connsiteX27" fmla="*/ 358741 w 606074"/>
              <a:gd name="connsiteY27" fmla="*/ 412145 h 605180"/>
              <a:gd name="connsiteX28" fmla="*/ 429676 w 606074"/>
              <a:gd name="connsiteY28" fmla="*/ 338916 h 605180"/>
              <a:gd name="connsiteX29" fmla="*/ 440168 w 606074"/>
              <a:gd name="connsiteY29" fmla="*/ 336599 h 605180"/>
              <a:gd name="connsiteX30" fmla="*/ 549914 w 606074"/>
              <a:gd name="connsiteY30" fmla="*/ 226755 h 605180"/>
              <a:gd name="connsiteX31" fmla="*/ 554649 w 606074"/>
              <a:gd name="connsiteY31" fmla="*/ 204787 h 605180"/>
              <a:gd name="connsiteX32" fmla="*/ 559663 w 606074"/>
              <a:gd name="connsiteY32" fmla="*/ 181242 h 605180"/>
              <a:gd name="connsiteX33" fmla="*/ 442489 w 606074"/>
              <a:gd name="connsiteY33" fmla="*/ 64261 h 605180"/>
              <a:gd name="connsiteX34" fmla="*/ 442489 w 606074"/>
              <a:gd name="connsiteY34" fmla="*/ 35433 h 605180"/>
              <a:gd name="connsiteX35" fmla="*/ 456927 w 606074"/>
              <a:gd name="connsiteY35" fmla="*/ 29454 h 605180"/>
              <a:gd name="connsiteX36" fmla="*/ 554141 w 606074"/>
              <a:gd name="connsiteY36" fmla="*/ 927 h 605180"/>
              <a:gd name="connsiteX37" fmla="*/ 595871 w 606074"/>
              <a:gd name="connsiteY37" fmla="*/ 10186 h 605180"/>
              <a:gd name="connsiteX38" fmla="*/ 581756 w 606074"/>
              <a:gd name="connsiteY38" fmla="*/ 116797 h 605180"/>
              <a:gd name="connsiteX39" fmla="*/ 489078 w 606074"/>
              <a:gd name="connsiteY39" fmla="*/ 24277 h 605180"/>
              <a:gd name="connsiteX40" fmla="*/ 554141 w 606074"/>
              <a:gd name="connsiteY40" fmla="*/ 927 h 60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6074" h="605180">
                <a:moveTo>
                  <a:pt x="69810" y="472023"/>
                </a:moveTo>
                <a:lnTo>
                  <a:pt x="133288" y="535449"/>
                </a:lnTo>
                <a:cubicBezTo>
                  <a:pt x="97559" y="556312"/>
                  <a:pt x="68697" y="568645"/>
                  <a:pt x="52364" y="567347"/>
                </a:cubicBezTo>
                <a:lnTo>
                  <a:pt x="17470" y="602213"/>
                </a:lnTo>
                <a:cubicBezTo>
                  <a:pt x="15428" y="604160"/>
                  <a:pt x="12829" y="605180"/>
                  <a:pt x="10231" y="605180"/>
                </a:cubicBezTo>
                <a:cubicBezTo>
                  <a:pt x="7632" y="605180"/>
                  <a:pt x="5034" y="604160"/>
                  <a:pt x="2992" y="602213"/>
                </a:cubicBezTo>
                <a:cubicBezTo>
                  <a:pt x="-998" y="598225"/>
                  <a:pt x="-998" y="591734"/>
                  <a:pt x="2992" y="587747"/>
                </a:cubicBezTo>
                <a:lnTo>
                  <a:pt x="37886" y="552882"/>
                </a:lnTo>
                <a:cubicBezTo>
                  <a:pt x="36587" y="536654"/>
                  <a:pt x="48930" y="507723"/>
                  <a:pt x="69810" y="472023"/>
                </a:cubicBezTo>
                <a:close/>
                <a:moveTo>
                  <a:pt x="418567" y="69165"/>
                </a:moveTo>
                <a:lnTo>
                  <a:pt x="536852" y="187262"/>
                </a:lnTo>
                <a:cubicBezTo>
                  <a:pt x="514105" y="218038"/>
                  <a:pt x="486530" y="250204"/>
                  <a:pt x="454963" y="281722"/>
                </a:cubicBezTo>
                <a:cubicBezTo>
                  <a:pt x="386257" y="350411"/>
                  <a:pt x="263515" y="451637"/>
                  <a:pt x="168906" y="513374"/>
                </a:cubicBezTo>
                <a:lnTo>
                  <a:pt x="91937" y="436527"/>
                </a:lnTo>
                <a:cubicBezTo>
                  <a:pt x="153772" y="342068"/>
                  <a:pt x="255159" y="219521"/>
                  <a:pt x="323957" y="150925"/>
                </a:cubicBezTo>
                <a:cubicBezTo>
                  <a:pt x="355525" y="119315"/>
                  <a:pt x="387743" y="91876"/>
                  <a:pt x="418567" y="69165"/>
                </a:cubicBezTo>
                <a:close/>
                <a:moveTo>
                  <a:pt x="456927" y="29454"/>
                </a:moveTo>
                <a:cubicBezTo>
                  <a:pt x="462150" y="29454"/>
                  <a:pt x="467373" y="31447"/>
                  <a:pt x="471365" y="35433"/>
                </a:cubicBezTo>
                <a:lnTo>
                  <a:pt x="596431" y="160293"/>
                </a:lnTo>
                <a:cubicBezTo>
                  <a:pt x="601352" y="165206"/>
                  <a:pt x="603394" y="172251"/>
                  <a:pt x="601909" y="179017"/>
                </a:cubicBezTo>
                <a:lnTo>
                  <a:pt x="594481" y="213315"/>
                </a:lnTo>
                <a:lnTo>
                  <a:pt x="589746" y="235283"/>
                </a:lnTo>
                <a:cubicBezTo>
                  <a:pt x="574519" y="305639"/>
                  <a:pt x="519274" y="360978"/>
                  <a:pt x="448896" y="376365"/>
                </a:cubicBezTo>
                <a:lnTo>
                  <a:pt x="438404" y="378682"/>
                </a:lnTo>
                <a:cubicBezTo>
                  <a:pt x="418163" y="383132"/>
                  <a:pt x="402565" y="399168"/>
                  <a:pt x="398851" y="419561"/>
                </a:cubicBezTo>
                <a:cubicBezTo>
                  <a:pt x="397087" y="429387"/>
                  <a:pt x="388452" y="436246"/>
                  <a:pt x="378796" y="436246"/>
                </a:cubicBezTo>
                <a:cubicBezTo>
                  <a:pt x="377589" y="436246"/>
                  <a:pt x="376382" y="436153"/>
                  <a:pt x="375082" y="435875"/>
                </a:cubicBezTo>
                <a:cubicBezTo>
                  <a:pt x="364033" y="433836"/>
                  <a:pt x="356698" y="423269"/>
                  <a:pt x="358741" y="412145"/>
                </a:cubicBezTo>
                <a:cubicBezTo>
                  <a:pt x="365426" y="375623"/>
                  <a:pt x="393280" y="346795"/>
                  <a:pt x="429676" y="338916"/>
                </a:cubicBezTo>
                <a:lnTo>
                  <a:pt x="440168" y="336599"/>
                </a:lnTo>
                <a:cubicBezTo>
                  <a:pt x="494948" y="324641"/>
                  <a:pt x="538030" y="281445"/>
                  <a:pt x="549914" y="226755"/>
                </a:cubicBezTo>
                <a:lnTo>
                  <a:pt x="554649" y="204787"/>
                </a:lnTo>
                <a:lnTo>
                  <a:pt x="559663" y="181242"/>
                </a:lnTo>
                <a:lnTo>
                  <a:pt x="442489" y="64261"/>
                </a:lnTo>
                <a:cubicBezTo>
                  <a:pt x="434505" y="56289"/>
                  <a:pt x="434505" y="43405"/>
                  <a:pt x="442489" y="35433"/>
                </a:cubicBezTo>
                <a:cubicBezTo>
                  <a:pt x="446482" y="31447"/>
                  <a:pt x="451704" y="29454"/>
                  <a:pt x="456927" y="29454"/>
                </a:cubicBezTo>
                <a:close/>
                <a:moveTo>
                  <a:pt x="554141" y="927"/>
                </a:moveTo>
                <a:cubicBezTo>
                  <a:pt x="572423" y="-1680"/>
                  <a:pt x="586817" y="1147"/>
                  <a:pt x="595871" y="10186"/>
                </a:cubicBezTo>
                <a:cubicBezTo>
                  <a:pt x="613979" y="28263"/>
                  <a:pt x="607200" y="67663"/>
                  <a:pt x="581756" y="116797"/>
                </a:cubicBezTo>
                <a:lnTo>
                  <a:pt x="489078" y="24277"/>
                </a:lnTo>
                <a:cubicBezTo>
                  <a:pt x="513687" y="11577"/>
                  <a:pt x="535858" y="3534"/>
                  <a:pt x="554141" y="927"/>
                </a:cubicBezTo>
                <a:close/>
              </a:path>
            </a:pathLst>
          </a:custGeom>
          <a:solidFill>
            <a:srgbClr val="A8A8A8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67" name="íṣḻïḋê">
            <a:extLst>
              <a:ext uri="{FF2B5EF4-FFF2-40B4-BE49-F238E27FC236}">
                <a16:creationId xmlns:a16="http://schemas.microsoft.com/office/drawing/2014/main" id="{E84E3EBD-32FA-4200-9700-D0D2C29383B1}"/>
              </a:ext>
            </a:extLst>
          </p:cNvPr>
          <p:cNvSpPr/>
          <p:nvPr/>
        </p:nvSpPr>
        <p:spPr bwMode="auto">
          <a:xfrm>
            <a:off x="1801692" y="2035726"/>
            <a:ext cx="278208" cy="334387"/>
          </a:xfrm>
          <a:custGeom>
            <a:avLst/>
            <a:gdLst>
              <a:gd name="connsiteX0" fmla="*/ 383382 w 504966"/>
              <a:gd name="connsiteY0" fmla="*/ 485631 h 606933"/>
              <a:gd name="connsiteX1" fmla="*/ 496287 w 504966"/>
              <a:gd name="connsiteY1" fmla="*/ 485631 h 606933"/>
              <a:gd name="connsiteX2" fmla="*/ 383382 w 504966"/>
              <a:gd name="connsiteY2" fmla="*/ 598536 h 606933"/>
              <a:gd name="connsiteX3" fmla="*/ 56107 w 504966"/>
              <a:gd name="connsiteY3" fmla="*/ 373573 h 606933"/>
              <a:gd name="connsiteX4" fmla="*/ 56107 w 504966"/>
              <a:gd name="connsiteY4" fmla="*/ 429602 h 606933"/>
              <a:gd name="connsiteX5" fmla="*/ 252483 w 504966"/>
              <a:gd name="connsiteY5" fmla="*/ 429602 h 606933"/>
              <a:gd name="connsiteX6" fmla="*/ 252483 w 504966"/>
              <a:gd name="connsiteY6" fmla="*/ 373573 h 606933"/>
              <a:gd name="connsiteX7" fmla="*/ 56107 w 504966"/>
              <a:gd name="connsiteY7" fmla="*/ 261515 h 606933"/>
              <a:gd name="connsiteX8" fmla="*/ 56107 w 504966"/>
              <a:gd name="connsiteY8" fmla="*/ 317544 h 606933"/>
              <a:gd name="connsiteX9" fmla="*/ 448859 w 504966"/>
              <a:gd name="connsiteY9" fmla="*/ 317544 h 606933"/>
              <a:gd name="connsiteX10" fmla="*/ 448859 w 504966"/>
              <a:gd name="connsiteY10" fmla="*/ 261515 h 606933"/>
              <a:gd name="connsiteX11" fmla="*/ 224429 w 504966"/>
              <a:gd name="connsiteY11" fmla="*/ 56029 h 606933"/>
              <a:gd name="connsiteX12" fmla="*/ 224429 w 504966"/>
              <a:gd name="connsiteY12" fmla="*/ 168087 h 606933"/>
              <a:gd name="connsiteX13" fmla="*/ 280537 w 504966"/>
              <a:gd name="connsiteY13" fmla="*/ 168087 h 606933"/>
              <a:gd name="connsiteX14" fmla="*/ 280537 w 504966"/>
              <a:gd name="connsiteY14" fmla="*/ 56029 h 606933"/>
              <a:gd name="connsiteX15" fmla="*/ 224429 w 504966"/>
              <a:gd name="connsiteY15" fmla="*/ 0 h 606933"/>
              <a:gd name="connsiteX16" fmla="*/ 280537 w 504966"/>
              <a:gd name="connsiteY16" fmla="*/ 0 h 606933"/>
              <a:gd name="connsiteX17" fmla="*/ 336644 w 504966"/>
              <a:gd name="connsiteY17" fmla="*/ 56029 h 606933"/>
              <a:gd name="connsiteX18" fmla="*/ 336644 w 504966"/>
              <a:gd name="connsiteY18" fmla="*/ 102673 h 606933"/>
              <a:gd name="connsiteX19" fmla="*/ 458116 w 504966"/>
              <a:gd name="connsiteY19" fmla="*/ 102673 h 606933"/>
              <a:gd name="connsiteX20" fmla="*/ 504966 w 504966"/>
              <a:gd name="connsiteY20" fmla="*/ 149457 h 606933"/>
              <a:gd name="connsiteX21" fmla="*/ 504966 w 504966"/>
              <a:gd name="connsiteY21" fmla="*/ 429602 h 606933"/>
              <a:gd name="connsiteX22" fmla="*/ 327246 w 504966"/>
              <a:gd name="connsiteY22" fmla="*/ 429602 h 606933"/>
              <a:gd name="connsiteX23" fmla="*/ 327246 w 504966"/>
              <a:gd name="connsiteY23" fmla="*/ 606933 h 606933"/>
              <a:gd name="connsiteX24" fmla="*/ 46709 w 504966"/>
              <a:gd name="connsiteY24" fmla="*/ 606933 h 606933"/>
              <a:gd name="connsiteX25" fmla="*/ 0 w 504966"/>
              <a:gd name="connsiteY25" fmla="*/ 560289 h 606933"/>
              <a:gd name="connsiteX26" fmla="*/ 0 w 504966"/>
              <a:gd name="connsiteY26" fmla="*/ 149457 h 606933"/>
              <a:gd name="connsiteX27" fmla="*/ 46709 w 504966"/>
              <a:gd name="connsiteY27" fmla="*/ 102673 h 606933"/>
              <a:gd name="connsiteX28" fmla="*/ 168322 w 504966"/>
              <a:gd name="connsiteY28" fmla="*/ 102673 h 606933"/>
              <a:gd name="connsiteX29" fmla="*/ 168322 w 504966"/>
              <a:gd name="connsiteY29" fmla="*/ 56029 h 606933"/>
              <a:gd name="connsiteX30" fmla="*/ 224429 w 504966"/>
              <a:gd name="connsiteY30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04966" h="606933">
                <a:moveTo>
                  <a:pt x="383382" y="485631"/>
                </a:moveTo>
                <a:lnTo>
                  <a:pt x="496287" y="485631"/>
                </a:lnTo>
                <a:cubicBezTo>
                  <a:pt x="494744" y="487732"/>
                  <a:pt x="383382" y="598536"/>
                  <a:pt x="383382" y="598536"/>
                </a:cubicBezTo>
                <a:close/>
                <a:moveTo>
                  <a:pt x="56107" y="373573"/>
                </a:moveTo>
                <a:lnTo>
                  <a:pt x="56107" y="429602"/>
                </a:lnTo>
                <a:lnTo>
                  <a:pt x="252483" y="429602"/>
                </a:lnTo>
                <a:lnTo>
                  <a:pt x="252483" y="373573"/>
                </a:lnTo>
                <a:close/>
                <a:moveTo>
                  <a:pt x="56107" y="261515"/>
                </a:moveTo>
                <a:lnTo>
                  <a:pt x="56107" y="317544"/>
                </a:lnTo>
                <a:lnTo>
                  <a:pt x="448859" y="317544"/>
                </a:lnTo>
                <a:lnTo>
                  <a:pt x="448859" y="261515"/>
                </a:lnTo>
                <a:close/>
                <a:moveTo>
                  <a:pt x="224429" y="56029"/>
                </a:moveTo>
                <a:lnTo>
                  <a:pt x="224429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29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6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429602"/>
                </a:lnTo>
                <a:lnTo>
                  <a:pt x="327246" y="429602"/>
                </a:lnTo>
                <a:lnTo>
                  <a:pt x="327246" y="606933"/>
                </a:ln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29" y="0"/>
                </a:cubicBezTo>
                <a:close/>
              </a:path>
            </a:pathLst>
          </a:custGeom>
          <a:solidFill>
            <a:srgbClr val="3C3C3C"/>
          </a:solidFill>
          <a:ln w="19050" algn="ctr">
            <a:noFill/>
            <a:round/>
          </a:ln>
          <a:effectLst/>
        </p:spPr>
        <p:txBody>
          <a:bodyPr wrap="square" anchor="ctr"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b="1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0A0AE3E-A0A4-4B12-9886-89FBB74E318B}"/>
              </a:ext>
            </a:extLst>
          </p:cNvPr>
          <p:cNvSpPr txBox="1"/>
          <p:nvPr/>
        </p:nvSpPr>
        <p:spPr>
          <a:xfrm>
            <a:off x="603374" y="3908585"/>
            <a:ext cx="2831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Project Proposal</a:t>
            </a:r>
          </a:p>
          <a:p>
            <a:pPr marL="285750" marR="0" lvl="0" indent="-285750" defTabSz="914400" rtl="0" eaLnBrk="1" fontAlgn="auto" latinLnBrk="0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Literature Review</a:t>
            </a:r>
          </a:p>
          <a:p>
            <a:pPr marL="285750" marR="0" lvl="0" indent="-285750" defTabSz="914400" rtl="0" eaLnBrk="1" fontAlgn="auto" latinLnBrk="0" hangingPunct="1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Environment setup</a:t>
            </a:r>
            <a:endParaRPr lang="zh-CN" altLang="en-US" sz="1400" b="1" dirty="0">
              <a:solidFill>
                <a:srgbClr val="F2F2F2">
                  <a:lumMod val="50000"/>
                </a:srgb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0DF814-C0D1-4AA2-9ED3-C649E4397B77}"/>
              </a:ext>
            </a:extLst>
          </p:cNvPr>
          <p:cNvSpPr txBox="1"/>
          <p:nvPr/>
        </p:nvSpPr>
        <p:spPr>
          <a:xfrm>
            <a:off x="3322855" y="4780093"/>
            <a:ext cx="3430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marR="0" lvl="0" indent="-28575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Dataset preparation</a:t>
            </a:r>
          </a:p>
          <a:p>
            <a:r>
              <a:rPr lang="en-US" altLang="zh-CN" dirty="0"/>
              <a:t>Train-validate-test</a:t>
            </a:r>
          </a:p>
          <a:p>
            <a:r>
              <a:rPr lang="en-US" altLang="zh-CN" dirty="0"/>
              <a:t>Eval-comp-select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1A6330-87B3-0365-442C-2F4D06AE5BE2}"/>
              </a:ext>
            </a:extLst>
          </p:cNvPr>
          <p:cNvSpPr txBox="1"/>
          <p:nvPr/>
        </p:nvSpPr>
        <p:spPr>
          <a:xfrm>
            <a:off x="5734820" y="3871594"/>
            <a:ext cx="4036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marR="0" lvl="0" indent="-28575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Collect custom datasets</a:t>
            </a:r>
          </a:p>
          <a:p>
            <a:r>
              <a:rPr lang="en-US" altLang="zh-CN" dirty="0"/>
              <a:t>Evaluate over custom datasets</a:t>
            </a:r>
          </a:p>
          <a:p>
            <a:r>
              <a:rPr lang="en-US" altLang="zh-CN" dirty="0"/>
              <a:t>Summary and Conclusion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5C669C-7A10-FB97-0AB1-B0A7AFFADDB4}"/>
              </a:ext>
            </a:extLst>
          </p:cNvPr>
          <p:cNvSpPr txBox="1"/>
          <p:nvPr/>
        </p:nvSpPr>
        <p:spPr>
          <a:xfrm>
            <a:off x="8269161" y="4922598"/>
            <a:ext cx="40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marR="0" lvl="0" indent="-285750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defRPr>
            </a:lvl1pPr>
          </a:lstStyle>
          <a:p>
            <a:r>
              <a:rPr lang="en-US" altLang="zh-CN" dirty="0"/>
              <a:t>Fine tuning the optimal model</a:t>
            </a:r>
          </a:p>
        </p:txBody>
      </p:sp>
      <p:sp>
        <p:nvSpPr>
          <p:cNvPr id="7" name="îṧlïde">
            <a:extLst>
              <a:ext uri="{FF2B5EF4-FFF2-40B4-BE49-F238E27FC236}">
                <a16:creationId xmlns:a16="http://schemas.microsoft.com/office/drawing/2014/main" id="{A2032B7D-0210-9AFB-B6C7-3B2DA087445F}"/>
              </a:ext>
            </a:extLst>
          </p:cNvPr>
          <p:cNvSpPr/>
          <p:nvPr/>
        </p:nvSpPr>
        <p:spPr>
          <a:xfrm>
            <a:off x="10181352" y="4620978"/>
            <a:ext cx="221711" cy="214724"/>
          </a:xfrm>
          <a:prstGeom prst="ellipse">
            <a:avLst/>
          </a:prstGeom>
          <a:solidFill>
            <a:srgbClr val="A8A8A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/>
          </a:p>
        </p:txBody>
      </p:sp>
      <p:sp>
        <p:nvSpPr>
          <p:cNvPr id="8" name="ïṧḻïdé">
            <a:extLst>
              <a:ext uri="{FF2B5EF4-FFF2-40B4-BE49-F238E27FC236}">
                <a16:creationId xmlns:a16="http://schemas.microsoft.com/office/drawing/2014/main" id="{CBAF319B-0DFD-2D2A-5DBC-2999C6242335}"/>
              </a:ext>
            </a:extLst>
          </p:cNvPr>
          <p:cNvSpPr/>
          <p:nvPr/>
        </p:nvSpPr>
        <p:spPr>
          <a:xfrm>
            <a:off x="10223932" y="4662216"/>
            <a:ext cx="136550" cy="132247"/>
          </a:xfrm>
          <a:prstGeom prst="ellipse">
            <a:avLst/>
          </a:prstGeom>
          <a:solidFill>
            <a:srgbClr val="A8A8A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endParaRPr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F434083-2CD5-016F-A5FD-29994FC5909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92207" y="2902353"/>
            <a:ext cx="0" cy="1759863"/>
          </a:xfrm>
          <a:prstGeom prst="line">
            <a:avLst/>
          </a:prstGeom>
          <a:ln w="19050">
            <a:solidFill>
              <a:srgbClr val="A8A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08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6122031-96F3-4796-B46E-AE0D661A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75"/>
            <a:ext cx="12192000" cy="3460750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A5494D0C-18AE-4D93-B89D-66D4AA5FC1D4}"/>
              </a:ext>
            </a:extLst>
          </p:cNvPr>
          <p:cNvGrpSpPr/>
          <p:nvPr/>
        </p:nvGrpSpPr>
        <p:grpSpPr>
          <a:xfrm>
            <a:off x="694675" y="3854447"/>
            <a:ext cx="2342455" cy="2087576"/>
            <a:chOff x="2175766" y="1904589"/>
            <a:chExt cx="2342455" cy="208757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268582A-7F70-41C8-BAA3-8FBFC3C2CE5C}"/>
                </a:ext>
              </a:extLst>
            </p:cNvPr>
            <p:cNvSpPr txBox="1"/>
            <p:nvPr/>
          </p:nvSpPr>
          <p:spPr>
            <a:xfrm>
              <a:off x="2178984" y="1904589"/>
              <a:ext cx="23392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01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  Introduction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BF59590-4E90-42AA-9968-E9D3011AA1C6}"/>
                </a:ext>
              </a:extLst>
            </p:cNvPr>
            <p:cNvSpPr txBox="1"/>
            <p:nvPr/>
          </p:nvSpPr>
          <p:spPr>
            <a:xfrm>
              <a:off x="2175766" y="3253501"/>
              <a:ext cx="23424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Problem Formulation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Project Overview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Novelty and Difficulty</a:t>
              </a:r>
              <a:endParaRPr lang="zh-CN" altLang="en-US" sz="1400" dirty="0">
                <a:solidFill>
                  <a:srgbClr val="F2F2F2">
                    <a:lumMod val="25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37121D1-5C34-4468-91FB-82DC192F01E8}"/>
              </a:ext>
            </a:extLst>
          </p:cNvPr>
          <p:cNvGrpSpPr/>
          <p:nvPr/>
        </p:nvGrpSpPr>
        <p:grpSpPr>
          <a:xfrm>
            <a:off x="3510849" y="3854447"/>
            <a:ext cx="2585151" cy="1938992"/>
            <a:chOff x="6809639" y="1904589"/>
            <a:chExt cx="2342455" cy="193899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7DFB4BA-838E-4DE3-A96A-D7E65AB3CF4D}"/>
                </a:ext>
              </a:extLst>
            </p:cNvPr>
            <p:cNvSpPr txBox="1"/>
            <p:nvPr/>
          </p:nvSpPr>
          <p:spPr>
            <a:xfrm>
              <a:off x="6809639" y="1904589"/>
              <a:ext cx="228456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02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 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Related Works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8D4448F-0E88-4EA6-84A1-E8791DA533D9}"/>
                </a:ext>
              </a:extLst>
            </p:cNvPr>
            <p:cNvSpPr txBox="1"/>
            <p:nvPr/>
          </p:nvSpPr>
          <p:spPr>
            <a:xfrm>
              <a:off x="6809639" y="3253501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TSR-YOLO for YOLOv4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YOLOv8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A083962-2F3D-462A-BD6B-EB501EA78B3C}"/>
              </a:ext>
            </a:extLst>
          </p:cNvPr>
          <p:cNvGrpSpPr/>
          <p:nvPr/>
        </p:nvGrpSpPr>
        <p:grpSpPr>
          <a:xfrm>
            <a:off x="6346707" y="3854447"/>
            <a:ext cx="2756918" cy="2087576"/>
            <a:chOff x="2177640" y="3652366"/>
            <a:chExt cx="2342455" cy="208757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8E5E8E-7B0B-4C50-9EA8-BB55E87920BC}"/>
                </a:ext>
              </a:extLst>
            </p:cNvPr>
            <p:cNvSpPr txBox="1"/>
            <p:nvPr/>
          </p:nvSpPr>
          <p:spPr>
            <a:xfrm>
              <a:off x="2178984" y="3652366"/>
              <a:ext cx="2284561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03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 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Methodology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11F95F5-90FA-4715-BD03-2F5D7FCCA752}"/>
                </a:ext>
              </a:extLst>
            </p:cNvPr>
            <p:cNvSpPr txBox="1"/>
            <p:nvPr/>
          </p:nvSpPr>
          <p:spPr>
            <a:xfrm>
              <a:off x="2177640" y="5001278"/>
              <a:ext cx="23424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Data Preprocessing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Model Training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Model Improving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3B916D4-9BDC-4AA0-B821-3E4E12027A85}"/>
              </a:ext>
            </a:extLst>
          </p:cNvPr>
          <p:cNvGrpSpPr/>
          <p:nvPr/>
        </p:nvGrpSpPr>
        <p:grpSpPr>
          <a:xfrm>
            <a:off x="9167517" y="3854447"/>
            <a:ext cx="2342455" cy="1856892"/>
            <a:chOff x="6809638" y="3652366"/>
            <a:chExt cx="2342455" cy="1856892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E7C93D0-BA29-4750-A86B-EC52D56835EF}"/>
                </a:ext>
              </a:extLst>
            </p:cNvPr>
            <p:cNvSpPr txBox="1"/>
            <p:nvPr/>
          </p:nvSpPr>
          <p:spPr>
            <a:xfrm>
              <a:off x="6809639" y="3652366"/>
              <a:ext cx="22845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04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 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Scheduling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4883491-0287-4985-9B85-820A4D63D743}"/>
                </a:ext>
              </a:extLst>
            </p:cNvPr>
            <p:cNvSpPr txBox="1"/>
            <p:nvPr/>
          </p:nvSpPr>
          <p:spPr>
            <a:xfrm>
              <a:off x="6809638" y="4986038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Current Progress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Timeline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DEE8F51A-6CA9-4444-AAE9-16FD855BD635}"/>
              </a:ext>
            </a:extLst>
          </p:cNvPr>
          <p:cNvSpPr txBox="1"/>
          <p:nvPr/>
        </p:nvSpPr>
        <p:spPr>
          <a:xfrm>
            <a:off x="515937" y="549275"/>
            <a:ext cx="314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Contents</a:t>
            </a:r>
            <a:endParaRPr kumimoji="0" lang="en-US" altLang="zh-CN" sz="1600" b="1" i="0" u="none" strike="noStrike" kern="1200" cap="none" spc="12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80C1FD58-E3B9-4F14-8220-099362517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6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383A4FB1-7B60-4DBA-8290-D704E87F7386}"/>
              </a:ext>
            </a:extLst>
          </p:cNvPr>
          <p:cNvSpPr txBox="1"/>
          <p:nvPr/>
        </p:nvSpPr>
        <p:spPr>
          <a:xfrm>
            <a:off x="5190546" y="2408555"/>
            <a:ext cx="3825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Conclusion</a:t>
            </a:r>
            <a:endParaRPr kumimoji="0" lang="en-US" altLang="zh-CN" sz="1600" b="1" i="0" u="none" strike="noStrike" kern="1200" cap="none" spc="12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6D97DB7-6268-4500-B878-181CBCD57FC6}"/>
              </a:ext>
            </a:extLst>
          </p:cNvPr>
          <p:cNvSpPr txBox="1"/>
          <p:nvPr/>
        </p:nvSpPr>
        <p:spPr>
          <a:xfrm>
            <a:off x="5190546" y="4187458"/>
            <a:ext cx="4665868" cy="190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15B01C1-EAD0-406D-ACD2-80DD1942C8EF}"/>
              </a:ext>
            </a:extLst>
          </p:cNvPr>
          <p:cNvCxnSpPr/>
          <p:nvPr/>
        </p:nvCxnSpPr>
        <p:spPr>
          <a:xfrm>
            <a:off x="5298440" y="4013200"/>
            <a:ext cx="4328160" cy="0"/>
          </a:xfrm>
          <a:prstGeom prst="line">
            <a:avLst/>
          </a:prstGeom>
          <a:ln w="19050">
            <a:solidFill>
              <a:srgbClr val="3C3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形 29">
            <a:extLst>
              <a:ext uri="{FF2B5EF4-FFF2-40B4-BE49-F238E27FC236}">
                <a16:creationId xmlns:a16="http://schemas.microsoft.com/office/drawing/2014/main" id="{45D65EF3-781E-45B5-9AEC-870418D0D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88A352F6-C054-4364-B4EE-25A127724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86655" y="543561"/>
            <a:ext cx="7406641" cy="74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50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726794-7B26-4759-BB19-EBCA93CBA512}"/>
              </a:ext>
            </a:extLst>
          </p:cNvPr>
          <p:cNvSpPr txBox="1"/>
          <p:nvPr/>
        </p:nvSpPr>
        <p:spPr>
          <a:xfrm>
            <a:off x="4841498" y="2532601"/>
            <a:ext cx="46369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Thank you!</a:t>
            </a:r>
            <a:endParaRPr kumimoji="0" lang="zh-CN" altLang="en-US" sz="48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3EC06A-1193-4DC2-8210-74AE99551F5A}"/>
              </a:ext>
            </a:extLst>
          </p:cNvPr>
          <p:cNvSpPr txBox="1"/>
          <p:nvPr/>
        </p:nvSpPr>
        <p:spPr>
          <a:xfrm>
            <a:off x="4841498" y="4694151"/>
            <a:ext cx="4762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400" dirty="0">
                <a:solidFill>
                  <a:srgbClr val="F2F2F2">
                    <a:lumMod val="50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080B2D-97AA-420D-A094-796E1C388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71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0A674E-4517-04B8-C72E-78577A00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27" y="1269996"/>
            <a:ext cx="4519646" cy="2052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C94D9D-13FE-AF23-B3D9-0629A4D6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65" y="3535351"/>
            <a:ext cx="7681969" cy="319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14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C7F09F5-DDEF-4959-AD4B-F112F5A7F22C}"/>
              </a:ext>
            </a:extLst>
          </p:cNvPr>
          <p:cNvSpPr/>
          <p:nvPr/>
        </p:nvSpPr>
        <p:spPr>
          <a:xfrm>
            <a:off x="10171173" y="0"/>
            <a:ext cx="2020826" cy="6858000"/>
          </a:xfrm>
          <a:custGeom>
            <a:avLst/>
            <a:gdLst>
              <a:gd name="connsiteX0" fmla="*/ 108571 w 2020826"/>
              <a:gd name="connsiteY0" fmla="*/ 0 h 6858000"/>
              <a:gd name="connsiteX1" fmla="*/ 2020826 w 2020826"/>
              <a:gd name="connsiteY1" fmla="*/ 0 h 6858000"/>
              <a:gd name="connsiteX2" fmla="*/ 2020826 w 2020826"/>
              <a:gd name="connsiteY2" fmla="*/ 6858000 h 6858000"/>
              <a:gd name="connsiteX3" fmla="*/ 0 w 2020826"/>
              <a:gd name="connsiteY3" fmla="*/ 6858000 h 6858000"/>
              <a:gd name="connsiteX4" fmla="*/ 325674 w 2020826"/>
              <a:gd name="connsiteY4" fmla="*/ 5547360 h 6858000"/>
              <a:gd name="connsiteX5" fmla="*/ 1483914 w 2020826"/>
              <a:gd name="connsiteY5" fmla="*/ 5288280 h 6858000"/>
              <a:gd name="connsiteX6" fmla="*/ 920034 w 2020826"/>
              <a:gd name="connsiteY6" fmla="*/ 4130040 h 6858000"/>
              <a:gd name="connsiteX7" fmla="*/ 539034 w 2020826"/>
              <a:gd name="connsiteY7" fmla="*/ 1630680 h 6858000"/>
              <a:gd name="connsiteX8" fmla="*/ 1285794 w 2020826"/>
              <a:gd name="connsiteY8" fmla="*/ 563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26" h="6858000">
                <a:moveTo>
                  <a:pt x="108571" y="0"/>
                </a:moveTo>
                <a:lnTo>
                  <a:pt x="2020826" y="0"/>
                </a:lnTo>
                <a:lnTo>
                  <a:pt x="2020826" y="6858000"/>
                </a:lnTo>
                <a:lnTo>
                  <a:pt x="0" y="6858000"/>
                </a:lnTo>
                <a:lnTo>
                  <a:pt x="325674" y="5547360"/>
                </a:lnTo>
                <a:lnTo>
                  <a:pt x="1483914" y="5288280"/>
                </a:lnTo>
                <a:lnTo>
                  <a:pt x="920034" y="4130040"/>
                </a:lnTo>
                <a:lnTo>
                  <a:pt x="539034" y="1630680"/>
                </a:lnTo>
                <a:lnTo>
                  <a:pt x="1285794" y="563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769EFA-D4C0-40D1-9587-DA975697F139}"/>
              </a:ext>
            </a:extLst>
          </p:cNvPr>
          <p:cNvSpPr/>
          <p:nvPr/>
        </p:nvSpPr>
        <p:spPr>
          <a:xfrm>
            <a:off x="1" y="0"/>
            <a:ext cx="1978765" cy="6858000"/>
          </a:xfrm>
          <a:custGeom>
            <a:avLst/>
            <a:gdLst>
              <a:gd name="connsiteX0" fmla="*/ 0 w 1978765"/>
              <a:gd name="connsiteY0" fmla="*/ 0 h 6858000"/>
              <a:gd name="connsiteX1" fmla="*/ 1978765 w 1978765"/>
              <a:gd name="connsiteY1" fmla="*/ 0 h 6858000"/>
              <a:gd name="connsiteX2" fmla="*/ 1765755 w 1978765"/>
              <a:gd name="connsiteY2" fmla="*/ 1158240 h 6858000"/>
              <a:gd name="connsiteX3" fmla="*/ 1095195 w 1978765"/>
              <a:gd name="connsiteY3" fmla="*/ 1402080 h 6858000"/>
              <a:gd name="connsiteX4" fmla="*/ 394155 w 1978765"/>
              <a:gd name="connsiteY4" fmla="*/ 2118360 h 6858000"/>
              <a:gd name="connsiteX5" fmla="*/ 1232355 w 1978765"/>
              <a:gd name="connsiteY5" fmla="*/ 3429000 h 6858000"/>
              <a:gd name="connsiteX6" fmla="*/ 1811475 w 1978765"/>
              <a:gd name="connsiteY6" fmla="*/ 3810000 h 6858000"/>
              <a:gd name="connsiteX7" fmla="*/ 1491435 w 1978765"/>
              <a:gd name="connsiteY7" fmla="*/ 6096000 h 6858000"/>
              <a:gd name="connsiteX8" fmla="*/ 1647507 w 1978765"/>
              <a:gd name="connsiteY8" fmla="*/ 6858000 h 6858000"/>
              <a:gd name="connsiteX9" fmla="*/ 0 w 197876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765" h="6858000">
                <a:moveTo>
                  <a:pt x="0" y="0"/>
                </a:moveTo>
                <a:lnTo>
                  <a:pt x="1978765" y="0"/>
                </a:lnTo>
                <a:lnTo>
                  <a:pt x="1765755" y="1158240"/>
                </a:lnTo>
                <a:lnTo>
                  <a:pt x="1095195" y="1402080"/>
                </a:lnTo>
                <a:lnTo>
                  <a:pt x="394155" y="2118360"/>
                </a:lnTo>
                <a:lnTo>
                  <a:pt x="1232355" y="3429000"/>
                </a:lnTo>
                <a:lnTo>
                  <a:pt x="1811475" y="3810000"/>
                </a:lnTo>
                <a:lnTo>
                  <a:pt x="1491435" y="6096000"/>
                </a:lnTo>
                <a:lnTo>
                  <a:pt x="164750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C243843B-3B54-432C-95C1-88BA29BB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692"/>
          <a:stretch>
            <a:fillRect/>
          </a:stretch>
        </p:blipFill>
        <p:spPr>
          <a:xfrm rot="3632646">
            <a:off x="7261466" y="544830"/>
            <a:ext cx="6859885" cy="6181200"/>
          </a:xfrm>
          <a:custGeom>
            <a:avLst/>
            <a:gdLst>
              <a:gd name="connsiteX0" fmla="*/ 0 w 6859885"/>
              <a:gd name="connsiteY0" fmla="*/ 1781723 h 6181200"/>
              <a:gd name="connsiteX1" fmla="*/ 1006241 w 6859885"/>
              <a:gd name="connsiteY1" fmla="*/ 0 h 6181200"/>
              <a:gd name="connsiteX2" fmla="*/ 6859885 w 6859885"/>
              <a:gd name="connsiteY2" fmla="*/ 3305888 h 6181200"/>
              <a:gd name="connsiteX3" fmla="*/ 6859885 w 6859885"/>
              <a:gd name="connsiteY3" fmla="*/ 3581120 h 6181200"/>
              <a:gd name="connsiteX4" fmla="*/ 5391471 w 6859885"/>
              <a:gd name="connsiteY4" fmla="*/ 6181200 h 6181200"/>
              <a:gd name="connsiteX5" fmla="*/ 0 w 6859885"/>
              <a:gd name="connsiteY5" fmla="*/ 6181200 h 61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885" h="6181200">
                <a:moveTo>
                  <a:pt x="0" y="1781723"/>
                </a:moveTo>
                <a:lnTo>
                  <a:pt x="1006241" y="0"/>
                </a:lnTo>
                <a:lnTo>
                  <a:pt x="6859885" y="3305888"/>
                </a:lnTo>
                <a:lnTo>
                  <a:pt x="6859885" y="3581120"/>
                </a:lnTo>
                <a:lnTo>
                  <a:pt x="5391471" y="6181200"/>
                </a:lnTo>
                <a:lnTo>
                  <a:pt x="0" y="6181200"/>
                </a:lnTo>
                <a:close/>
              </a:path>
            </a:pathLst>
          </a:cu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EBCFBD0-17C7-4754-9380-82E4CA0E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86"/>
          <a:stretch>
            <a:fillRect/>
          </a:stretch>
        </p:blipFill>
        <p:spPr>
          <a:xfrm rot="737125">
            <a:off x="-3621919" y="-823008"/>
            <a:ext cx="6759429" cy="9238303"/>
          </a:xfrm>
          <a:custGeom>
            <a:avLst/>
            <a:gdLst>
              <a:gd name="connsiteX0" fmla="*/ 0 w 6759429"/>
              <a:gd name="connsiteY0" fmla="*/ 6782788 h 9238303"/>
              <a:gd name="connsiteX1" fmla="*/ 534734 w 6759429"/>
              <a:gd name="connsiteY1" fmla="*/ 9238303 h 9238303"/>
              <a:gd name="connsiteX2" fmla="*/ 0 w 6759429"/>
              <a:gd name="connsiteY2" fmla="*/ 9238303 h 9238303"/>
              <a:gd name="connsiteX3" fmla="*/ 2827062 w 6759429"/>
              <a:gd name="connsiteY3" fmla="*/ 856346 h 9238303"/>
              <a:gd name="connsiteX4" fmla="*/ 6759429 w 6759429"/>
              <a:gd name="connsiteY4" fmla="*/ 0 h 9238303"/>
              <a:gd name="connsiteX5" fmla="*/ 6759429 w 6759429"/>
              <a:gd name="connsiteY5" fmla="*/ 7016773 h 9238303"/>
              <a:gd name="connsiteX6" fmla="*/ 4285912 w 6759429"/>
              <a:gd name="connsiteY6" fmla="*/ 7555427 h 92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9429" h="9238303">
                <a:moveTo>
                  <a:pt x="0" y="6782788"/>
                </a:moveTo>
                <a:lnTo>
                  <a:pt x="534734" y="9238303"/>
                </a:lnTo>
                <a:lnTo>
                  <a:pt x="0" y="9238303"/>
                </a:lnTo>
                <a:close/>
                <a:moveTo>
                  <a:pt x="2827062" y="856346"/>
                </a:moveTo>
                <a:lnTo>
                  <a:pt x="6759429" y="0"/>
                </a:lnTo>
                <a:lnTo>
                  <a:pt x="6759429" y="7016773"/>
                </a:lnTo>
                <a:lnTo>
                  <a:pt x="4285912" y="7555427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485484"/>
            <a:ext cx="2831940" cy="52035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5E6D88A-4AE7-4D47-A542-489C55D14EE5}"/>
              </a:ext>
            </a:extLst>
          </p:cNvPr>
          <p:cNvGrpSpPr/>
          <p:nvPr/>
        </p:nvGrpSpPr>
        <p:grpSpPr>
          <a:xfrm>
            <a:off x="4404736" y="1984494"/>
            <a:ext cx="3382529" cy="1786036"/>
            <a:chOff x="593999" y="2289294"/>
            <a:chExt cx="3382529" cy="178603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3BCAF4-D11F-4A3D-AB13-4CE6658F4E6E}"/>
                </a:ext>
              </a:extLst>
            </p:cNvPr>
            <p:cNvSpPr txBox="1"/>
            <p:nvPr/>
          </p:nvSpPr>
          <p:spPr>
            <a:xfrm>
              <a:off x="593999" y="3428999"/>
              <a:ext cx="33825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Introduction</a:t>
              </a:r>
              <a:endPara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D4DCA9-4813-4112-BD9C-4EAA5942E610}"/>
                </a:ext>
              </a:extLst>
            </p:cNvPr>
            <p:cNvSpPr/>
            <p:nvPr/>
          </p:nvSpPr>
          <p:spPr>
            <a:xfrm>
              <a:off x="1585392" y="2289294"/>
              <a:ext cx="1399742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b="0" i="0" u="none" strike="noStrike" kern="1200" cap="none" spc="100" normalizeH="0" baseline="0" noProof="0" dirty="0">
                  <a:ln>
                    <a:noFill/>
                  </a:ln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01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23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5590569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Problem Formulation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Dataset: TT1000K[1]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E68FFB-D58F-154B-FD18-1C9CB5C4F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707" y="1726520"/>
            <a:ext cx="9753600" cy="41338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35C880-74CA-D4A5-E2B6-69AF5FF34829}"/>
              </a:ext>
            </a:extLst>
          </p:cNvPr>
          <p:cNvSpPr txBox="1"/>
          <p:nvPr/>
        </p:nvSpPr>
        <p:spPr>
          <a:xfrm>
            <a:off x="4164093" y="56757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https://cg.cs.tsinghua.edu.cn/traffic-sign/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90A710-7CD4-F1A6-A58F-CCD4903371CB}"/>
              </a:ext>
            </a:extLst>
          </p:cNvPr>
          <p:cNvSpPr txBox="1"/>
          <p:nvPr/>
        </p:nvSpPr>
        <p:spPr>
          <a:xfrm>
            <a:off x="314816" y="6488668"/>
            <a:ext cx="11583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[1]Z. Zhu, D. Liang, S. Zhang, X. Huang, B. Li, and S. Hu, “Traffic-Sign Detection and Classification in the Wild,” 2016.</a:t>
            </a:r>
          </a:p>
        </p:txBody>
      </p:sp>
    </p:spTree>
    <p:extLst>
      <p:ext uri="{BB962C8B-B14F-4D97-AF65-F5344CB8AC3E}">
        <p14:creationId xmlns:p14="http://schemas.microsoft.com/office/powerpoint/2010/main" val="33693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5590569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Problem Formulation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Dataset: TT1000K[1]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F8742FB-36F4-74CA-5AFF-E2CFF82F9AAB}"/>
              </a:ext>
            </a:extLst>
          </p:cNvPr>
          <p:cNvSpPr txBox="1"/>
          <p:nvPr/>
        </p:nvSpPr>
        <p:spPr>
          <a:xfrm>
            <a:off x="515937" y="1808163"/>
            <a:ext cx="11160126" cy="1996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100,000 Tencent Street View panoramas.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30,000 containing traffic sign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Different weather conditions…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FCAAB5-33D3-BB76-43A4-F05968D010DA}"/>
              </a:ext>
            </a:extLst>
          </p:cNvPr>
          <p:cNvSpPr txBox="1"/>
          <p:nvPr/>
        </p:nvSpPr>
        <p:spPr>
          <a:xfrm>
            <a:off x="314816" y="6488668"/>
            <a:ext cx="11583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[1]Z. Zhu, D. Liang, S. Zhang, X. Huang, B. Li, and S. Hu, “Traffic-Sign Detection and Classification in the Wild,” 2016.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6EF8AF4-E407-847A-9C7B-A07D0F58C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28" y="3807540"/>
            <a:ext cx="2504113" cy="250411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FC44C61-45BE-6C2D-D000-03905DF3CFF3}"/>
              </a:ext>
            </a:extLst>
          </p:cNvPr>
          <p:cNvSpPr txBox="1"/>
          <p:nvPr/>
        </p:nvSpPr>
        <p:spPr>
          <a:xfrm>
            <a:off x="6741147" y="2061408"/>
            <a:ext cx="51570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"3344": {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"path": "train/3344.jpg",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"id": 3344,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"objects": [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bbox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    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xmin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1775.0,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    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ymin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897.0,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    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xmax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1822.0,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    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ymax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949.0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},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    "category": "pl60"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        },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311BF0C-4ED2-9FD9-69F8-315E86525ECB}"/>
              </a:ext>
            </a:extLst>
          </p:cNvPr>
          <p:cNvGrpSpPr/>
          <p:nvPr/>
        </p:nvGrpSpPr>
        <p:grpSpPr>
          <a:xfrm>
            <a:off x="4278099" y="3778233"/>
            <a:ext cx="2065551" cy="2505249"/>
            <a:chOff x="4782924" y="3271556"/>
            <a:chExt cx="2504113" cy="303716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A08F3B6-0123-1033-A362-11DB1400A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450" t="37981" r="4572" b="42639"/>
            <a:stretch/>
          </p:blipFill>
          <p:spPr>
            <a:xfrm>
              <a:off x="4782924" y="3271556"/>
              <a:ext cx="2504113" cy="3037169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0BA921C-FBBF-EE47-1420-86B3D0471BCA}"/>
                </a:ext>
              </a:extLst>
            </p:cNvPr>
            <p:cNvSpPr/>
            <p:nvPr/>
          </p:nvSpPr>
          <p:spPr>
            <a:xfrm>
              <a:off x="5838825" y="4139421"/>
              <a:ext cx="488950" cy="463550"/>
            </a:xfrm>
            <a:prstGeom prst="rect">
              <a:avLst/>
            </a:prstGeom>
            <a:noFill/>
            <a:ln w="76200">
              <a:solidFill>
                <a:schemeClr val="accent4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834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1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320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Lato Black" panose="020F0A02020204030203" pitchFamily="34" charset="0"/>
                <a:ea typeface="思源黑体 CN Heavy" panose="020B0A00000000000000" pitchFamily="34" charset="-122"/>
                <a:cs typeface="+mn-cs"/>
              </a:rPr>
              <a:t>Project Goal</a:t>
            </a:r>
            <a:endParaRPr kumimoji="0" lang="en-US" altLang="zh-CN" sz="16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714CBC-DDF9-41B1-9BDC-CA3A47988EBD}"/>
              </a:ext>
            </a:extLst>
          </p:cNvPr>
          <p:cNvSpPr txBox="1"/>
          <p:nvPr/>
        </p:nvSpPr>
        <p:spPr>
          <a:xfrm>
            <a:off x="515938" y="1465263"/>
            <a:ext cx="11160126" cy="5120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State-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of-the-art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Model Evaluation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Literature 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✅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Mu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ltiple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 models training, evaluation and selection over multiple datasets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Improve the selected model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Try to refine the best model (YOLOv8) using various methods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Compare the refined model with the original one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Collect customize dataset and evaluation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In-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SUSTech Dataset and Wild Dataset: images + videos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27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1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5751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Novelty of Our Project</a:t>
            </a:r>
            <a:endParaRPr kumimoji="0" lang="en-US" altLang="zh-CN" sz="16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714CBC-DDF9-41B1-9BDC-CA3A47988EBD}"/>
              </a:ext>
            </a:extLst>
          </p:cNvPr>
          <p:cNvSpPr txBox="1"/>
          <p:nvPr/>
        </p:nvSpPr>
        <p:spPr>
          <a:xfrm>
            <a:off x="515938" y="1465263"/>
            <a:ext cx="11160126" cy="412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State-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of-the-art basic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Model: YOLOv8x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Compared: Faster R-CNN,TSR-YOLO, YOLOv8n, YOLOv8x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L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ight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-weight BECA attention mechanism refining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Similar 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idea from how TSR-YOLO refines YOLOv4-tiny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Extended custom datasets, as a compliment of TT1000K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Cons of TT1000K: Little data for some signs like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pl15</a:t>
            </a:r>
          </a:p>
        </p:txBody>
      </p:sp>
    </p:spTree>
    <p:extLst>
      <p:ext uri="{BB962C8B-B14F-4D97-AF65-F5344CB8AC3E}">
        <p14:creationId xmlns:p14="http://schemas.microsoft.com/office/powerpoint/2010/main" val="373027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C7F09F5-DDEF-4959-AD4B-F112F5A7F22C}"/>
              </a:ext>
            </a:extLst>
          </p:cNvPr>
          <p:cNvSpPr/>
          <p:nvPr/>
        </p:nvSpPr>
        <p:spPr>
          <a:xfrm>
            <a:off x="10171173" y="0"/>
            <a:ext cx="2020826" cy="6858000"/>
          </a:xfrm>
          <a:custGeom>
            <a:avLst/>
            <a:gdLst>
              <a:gd name="connsiteX0" fmla="*/ 108571 w 2020826"/>
              <a:gd name="connsiteY0" fmla="*/ 0 h 6858000"/>
              <a:gd name="connsiteX1" fmla="*/ 2020826 w 2020826"/>
              <a:gd name="connsiteY1" fmla="*/ 0 h 6858000"/>
              <a:gd name="connsiteX2" fmla="*/ 2020826 w 2020826"/>
              <a:gd name="connsiteY2" fmla="*/ 6858000 h 6858000"/>
              <a:gd name="connsiteX3" fmla="*/ 0 w 2020826"/>
              <a:gd name="connsiteY3" fmla="*/ 6858000 h 6858000"/>
              <a:gd name="connsiteX4" fmla="*/ 325674 w 2020826"/>
              <a:gd name="connsiteY4" fmla="*/ 5547360 h 6858000"/>
              <a:gd name="connsiteX5" fmla="*/ 1483914 w 2020826"/>
              <a:gd name="connsiteY5" fmla="*/ 5288280 h 6858000"/>
              <a:gd name="connsiteX6" fmla="*/ 920034 w 2020826"/>
              <a:gd name="connsiteY6" fmla="*/ 4130040 h 6858000"/>
              <a:gd name="connsiteX7" fmla="*/ 539034 w 2020826"/>
              <a:gd name="connsiteY7" fmla="*/ 1630680 h 6858000"/>
              <a:gd name="connsiteX8" fmla="*/ 1285794 w 2020826"/>
              <a:gd name="connsiteY8" fmla="*/ 563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26" h="6858000">
                <a:moveTo>
                  <a:pt x="108571" y="0"/>
                </a:moveTo>
                <a:lnTo>
                  <a:pt x="2020826" y="0"/>
                </a:lnTo>
                <a:lnTo>
                  <a:pt x="2020826" y="6858000"/>
                </a:lnTo>
                <a:lnTo>
                  <a:pt x="0" y="6858000"/>
                </a:lnTo>
                <a:lnTo>
                  <a:pt x="325674" y="5547360"/>
                </a:lnTo>
                <a:lnTo>
                  <a:pt x="1483914" y="5288280"/>
                </a:lnTo>
                <a:lnTo>
                  <a:pt x="920034" y="4130040"/>
                </a:lnTo>
                <a:lnTo>
                  <a:pt x="539034" y="1630680"/>
                </a:lnTo>
                <a:lnTo>
                  <a:pt x="1285794" y="563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769EFA-D4C0-40D1-9587-DA975697F139}"/>
              </a:ext>
            </a:extLst>
          </p:cNvPr>
          <p:cNvSpPr/>
          <p:nvPr/>
        </p:nvSpPr>
        <p:spPr>
          <a:xfrm>
            <a:off x="1" y="0"/>
            <a:ext cx="1978765" cy="6858000"/>
          </a:xfrm>
          <a:custGeom>
            <a:avLst/>
            <a:gdLst>
              <a:gd name="connsiteX0" fmla="*/ 0 w 1978765"/>
              <a:gd name="connsiteY0" fmla="*/ 0 h 6858000"/>
              <a:gd name="connsiteX1" fmla="*/ 1978765 w 1978765"/>
              <a:gd name="connsiteY1" fmla="*/ 0 h 6858000"/>
              <a:gd name="connsiteX2" fmla="*/ 1765755 w 1978765"/>
              <a:gd name="connsiteY2" fmla="*/ 1158240 h 6858000"/>
              <a:gd name="connsiteX3" fmla="*/ 1095195 w 1978765"/>
              <a:gd name="connsiteY3" fmla="*/ 1402080 h 6858000"/>
              <a:gd name="connsiteX4" fmla="*/ 394155 w 1978765"/>
              <a:gd name="connsiteY4" fmla="*/ 2118360 h 6858000"/>
              <a:gd name="connsiteX5" fmla="*/ 1232355 w 1978765"/>
              <a:gd name="connsiteY5" fmla="*/ 3429000 h 6858000"/>
              <a:gd name="connsiteX6" fmla="*/ 1811475 w 1978765"/>
              <a:gd name="connsiteY6" fmla="*/ 3810000 h 6858000"/>
              <a:gd name="connsiteX7" fmla="*/ 1491435 w 1978765"/>
              <a:gd name="connsiteY7" fmla="*/ 6096000 h 6858000"/>
              <a:gd name="connsiteX8" fmla="*/ 1647507 w 1978765"/>
              <a:gd name="connsiteY8" fmla="*/ 6858000 h 6858000"/>
              <a:gd name="connsiteX9" fmla="*/ 0 w 197876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765" h="6858000">
                <a:moveTo>
                  <a:pt x="0" y="0"/>
                </a:moveTo>
                <a:lnTo>
                  <a:pt x="1978765" y="0"/>
                </a:lnTo>
                <a:lnTo>
                  <a:pt x="1765755" y="1158240"/>
                </a:lnTo>
                <a:lnTo>
                  <a:pt x="1095195" y="1402080"/>
                </a:lnTo>
                <a:lnTo>
                  <a:pt x="394155" y="2118360"/>
                </a:lnTo>
                <a:lnTo>
                  <a:pt x="1232355" y="3429000"/>
                </a:lnTo>
                <a:lnTo>
                  <a:pt x="1811475" y="3810000"/>
                </a:lnTo>
                <a:lnTo>
                  <a:pt x="1491435" y="6096000"/>
                </a:lnTo>
                <a:lnTo>
                  <a:pt x="164750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C243843B-3B54-432C-95C1-88BA29BB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692"/>
          <a:stretch>
            <a:fillRect/>
          </a:stretch>
        </p:blipFill>
        <p:spPr>
          <a:xfrm rot="3632646">
            <a:off x="7261466" y="544830"/>
            <a:ext cx="6859885" cy="6181200"/>
          </a:xfrm>
          <a:custGeom>
            <a:avLst/>
            <a:gdLst>
              <a:gd name="connsiteX0" fmla="*/ 0 w 6859885"/>
              <a:gd name="connsiteY0" fmla="*/ 1781723 h 6181200"/>
              <a:gd name="connsiteX1" fmla="*/ 1006241 w 6859885"/>
              <a:gd name="connsiteY1" fmla="*/ 0 h 6181200"/>
              <a:gd name="connsiteX2" fmla="*/ 6859885 w 6859885"/>
              <a:gd name="connsiteY2" fmla="*/ 3305888 h 6181200"/>
              <a:gd name="connsiteX3" fmla="*/ 6859885 w 6859885"/>
              <a:gd name="connsiteY3" fmla="*/ 3581120 h 6181200"/>
              <a:gd name="connsiteX4" fmla="*/ 5391471 w 6859885"/>
              <a:gd name="connsiteY4" fmla="*/ 6181200 h 6181200"/>
              <a:gd name="connsiteX5" fmla="*/ 0 w 6859885"/>
              <a:gd name="connsiteY5" fmla="*/ 6181200 h 61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885" h="6181200">
                <a:moveTo>
                  <a:pt x="0" y="1781723"/>
                </a:moveTo>
                <a:lnTo>
                  <a:pt x="1006241" y="0"/>
                </a:lnTo>
                <a:lnTo>
                  <a:pt x="6859885" y="3305888"/>
                </a:lnTo>
                <a:lnTo>
                  <a:pt x="6859885" y="3581120"/>
                </a:lnTo>
                <a:lnTo>
                  <a:pt x="5391471" y="6181200"/>
                </a:lnTo>
                <a:lnTo>
                  <a:pt x="0" y="6181200"/>
                </a:lnTo>
                <a:close/>
              </a:path>
            </a:pathLst>
          </a:cu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EBCFBD0-17C7-4754-9380-82E4CA0E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86"/>
          <a:stretch>
            <a:fillRect/>
          </a:stretch>
        </p:blipFill>
        <p:spPr>
          <a:xfrm rot="737125">
            <a:off x="-3621919" y="-823008"/>
            <a:ext cx="6759429" cy="9238303"/>
          </a:xfrm>
          <a:custGeom>
            <a:avLst/>
            <a:gdLst>
              <a:gd name="connsiteX0" fmla="*/ 0 w 6759429"/>
              <a:gd name="connsiteY0" fmla="*/ 6782788 h 9238303"/>
              <a:gd name="connsiteX1" fmla="*/ 534734 w 6759429"/>
              <a:gd name="connsiteY1" fmla="*/ 9238303 h 9238303"/>
              <a:gd name="connsiteX2" fmla="*/ 0 w 6759429"/>
              <a:gd name="connsiteY2" fmla="*/ 9238303 h 9238303"/>
              <a:gd name="connsiteX3" fmla="*/ 2827062 w 6759429"/>
              <a:gd name="connsiteY3" fmla="*/ 856346 h 9238303"/>
              <a:gd name="connsiteX4" fmla="*/ 6759429 w 6759429"/>
              <a:gd name="connsiteY4" fmla="*/ 0 h 9238303"/>
              <a:gd name="connsiteX5" fmla="*/ 6759429 w 6759429"/>
              <a:gd name="connsiteY5" fmla="*/ 7016773 h 9238303"/>
              <a:gd name="connsiteX6" fmla="*/ 4285912 w 6759429"/>
              <a:gd name="connsiteY6" fmla="*/ 7555427 h 92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9429" h="9238303">
                <a:moveTo>
                  <a:pt x="0" y="6782788"/>
                </a:moveTo>
                <a:lnTo>
                  <a:pt x="534734" y="9238303"/>
                </a:lnTo>
                <a:lnTo>
                  <a:pt x="0" y="9238303"/>
                </a:lnTo>
                <a:close/>
                <a:moveTo>
                  <a:pt x="2827062" y="856346"/>
                </a:moveTo>
                <a:lnTo>
                  <a:pt x="6759429" y="0"/>
                </a:lnTo>
                <a:lnTo>
                  <a:pt x="6759429" y="7016773"/>
                </a:lnTo>
                <a:lnTo>
                  <a:pt x="4285912" y="7555427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485484"/>
            <a:ext cx="2831940" cy="52035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5E6D88A-4AE7-4D47-A542-489C55D14EE5}"/>
              </a:ext>
            </a:extLst>
          </p:cNvPr>
          <p:cNvGrpSpPr/>
          <p:nvPr/>
        </p:nvGrpSpPr>
        <p:grpSpPr>
          <a:xfrm>
            <a:off x="4289707" y="1984494"/>
            <a:ext cx="3612592" cy="1786036"/>
            <a:chOff x="478970" y="2289294"/>
            <a:chExt cx="3612592" cy="178603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3BCAF4-D11F-4A3D-AB13-4CE6658F4E6E}"/>
                </a:ext>
              </a:extLst>
            </p:cNvPr>
            <p:cNvSpPr txBox="1"/>
            <p:nvPr/>
          </p:nvSpPr>
          <p:spPr>
            <a:xfrm>
              <a:off x="478970" y="3428999"/>
              <a:ext cx="36125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Related Work</a:t>
              </a:r>
              <a:endPara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D4DCA9-4813-4112-BD9C-4EAA5942E610}"/>
                </a:ext>
              </a:extLst>
            </p:cNvPr>
            <p:cNvSpPr/>
            <p:nvPr/>
          </p:nvSpPr>
          <p:spPr>
            <a:xfrm>
              <a:off x="1585392" y="2289294"/>
              <a:ext cx="1399743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b="0" i="0" u="none" strike="noStrike" kern="1200" cap="none" spc="100" normalizeH="0" baseline="0" noProof="0" dirty="0">
                  <a:ln>
                    <a:noFill/>
                  </a:ln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02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13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9D4CC0-8E7D-E86B-1CC7-326F8DA1429D}"/>
              </a:ext>
            </a:extLst>
          </p:cNvPr>
          <p:cNvSpPr txBox="1"/>
          <p:nvPr/>
        </p:nvSpPr>
        <p:spPr>
          <a:xfrm>
            <a:off x="98425" y="6211669"/>
            <a:ext cx="11995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[1] Song W,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 neue"/>
              </a:rPr>
              <a:t>Suandi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 SA. TSR-YOLO: A Chinese Traffic Sign Recognition Algorithm for Intelligent Vehicles in Complex Scenes. </a:t>
            </a:r>
            <a:r>
              <a:rPr lang="en-US" b="0" i="1" dirty="0">
                <a:solidFill>
                  <a:srgbClr val="222222"/>
                </a:solidFill>
                <a:effectLst/>
                <a:latin typeface="helvetica neue"/>
              </a:rPr>
              <a:t>Sensors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. 2023; 23(2):749. https://doi.org/10.3390/s23020749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515938" y="549275"/>
            <a:ext cx="2766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TSR-YOLO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78730"/>
      </p:ext>
    </p:extLst>
  </p:cSld>
  <p:clrMapOvr>
    <a:masterClrMapping/>
  </p:clrMapOvr>
</p:sld>
</file>

<file path=ppt/theme/theme1.xml><?xml version="1.0" encoding="utf-8"?>
<a:theme xmlns:a="http://schemas.openxmlformats.org/drawingml/2006/main" name="已停用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827</Words>
  <Application>Microsoft Office PowerPoint</Application>
  <PresentationFormat>宽屏</PresentationFormat>
  <Paragraphs>134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Akrobat Black</vt:lpstr>
      <vt:lpstr>helvetica neue</vt:lpstr>
      <vt:lpstr>等线</vt:lpstr>
      <vt:lpstr>思源黑体 CN Bold</vt:lpstr>
      <vt:lpstr>思源黑体 CN Heavy</vt:lpstr>
      <vt:lpstr>思源黑体 CN Light</vt:lpstr>
      <vt:lpstr>思源黑体 CN Regular</vt:lpstr>
      <vt:lpstr>未来荧黑 Normal</vt:lpstr>
      <vt:lpstr>Arial</vt:lpstr>
      <vt:lpstr>Consolas</vt:lpstr>
      <vt:lpstr>Lato Black</vt:lpstr>
      <vt:lpstr>Open Sans SemiBold</vt:lpstr>
      <vt:lpstr>Overpass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斯特 樊</cp:lastModifiedBy>
  <cp:revision>37</cp:revision>
  <dcterms:created xsi:type="dcterms:W3CDTF">2019-12-04T07:19:48Z</dcterms:created>
  <dcterms:modified xsi:type="dcterms:W3CDTF">2023-12-09T07:47:28Z</dcterms:modified>
</cp:coreProperties>
</file>